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7"/>
  </p:notesMasterIdLst>
  <p:sldIdLst>
    <p:sldId id="256" r:id="rId2"/>
    <p:sldId id="285" r:id="rId3"/>
    <p:sldId id="258" r:id="rId4"/>
    <p:sldId id="259" r:id="rId5"/>
    <p:sldId id="260" r:id="rId6"/>
    <p:sldId id="261" r:id="rId7"/>
    <p:sldId id="262" r:id="rId8"/>
    <p:sldId id="263" r:id="rId9"/>
    <p:sldId id="264" r:id="rId10"/>
    <p:sldId id="317" r:id="rId11"/>
    <p:sldId id="297" r:id="rId12"/>
    <p:sldId id="301" r:id="rId13"/>
    <p:sldId id="307" r:id="rId14"/>
    <p:sldId id="308" r:id="rId15"/>
    <p:sldId id="310" r:id="rId16"/>
    <p:sldId id="311" r:id="rId17"/>
    <p:sldId id="312" r:id="rId18"/>
    <p:sldId id="313" r:id="rId19"/>
    <p:sldId id="314" r:id="rId20"/>
    <p:sldId id="315" r:id="rId21"/>
    <p:sldId id="316" r:id="rId22"/>
    <p:sldId id="300" r:id="rId23"/>
    <p:sldId id="318" r:id="rId24"/>
    <p:sldId id="282" r:id="rId25"/>
    <p:sldId id="284" r:id="rId26"/>
  </p:sldIdLst>
  <p:sldSz cx="6858000" cy="9372600"/>
  <p:notesSz cx="6858000" cy="9372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Default Section" id="{BBE1A621-7E7A-46A3-975F-C765EEB31592}">
          <p14:sldIdLst>
            <p14:sldId id="256"/>
            <p14:sldId id="285"/>
            <p14:sldId id="258"/>
            <p14:sldId id="259"/>
            <p14:sldId id="260"/>
            <p14:sldId id="261"/>
            <p14:sldId id="262"/>
            <p14:sldId id="263"/>
            <p14:sldId id="264"/>
            <p14:sldId id="297"/>
          </p14:sldIdLst>
        </p14:section>
        <p14:section name="Untitled Section" id="{98CBCC69-B308-4FEF-AE51-28546D5D43D5}">
          <p14:sldIdLst>
            <p14:sldId id="301"/>
            <p14:sldId id="300"/>
            <p14:sldId id="303"/>
            <p14:sldId id="305"/>
            <p14:sldId id="302"/>
            <p14:sldId id="304"/>
            <p14:sldId id="292"/>
            <p14:sldId id="282"/>
            <p14:sldId id="284"/>
          </p14:sldIdLst>
        </p14:section>
      </p14:sectionLst>
    </p:ex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294" autoAdjust="0"/>
    <p:restoredTop sz="94624" autoAdjust="0"/>
  </p:normalViewPr>
  <p:slideViewPr>
    <p:cSldViewPr>
      <p:cViewPr>
        <p:scale>
          <a:sx n="90" d="100"/>
          <a:sy n="90" d="100"/>
        </p:scale>
        <p:origin x="-1464" y="1062"/>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8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8313"/>
          </a:xfrm>
          <a:prstGeom prst="rect">
            <a:avLst/>
          </a:prstGeom>
        </p:spPr>
        <p:txBody>
          <a:bodyPr vert="horz" lIns="91440" tIns="45720" rIns="91440" bIns="45720" rtlCol="0"/>
          <a:lstStyle>
            <a:lvl1pPr algn="r">
              <a:defRPr sz="1200"/>
            </a:lvl1pPr>
          </a:lstStyle>
          <a:p>
            <a:fld id="{AFAEA0C8-FB70-4BFB-9AD6-D0EB19CEF456}" type="datetimeFigureOut">
              <a:rPr lang="en-US" smtClean="0"/>
              <a:pPr/>
              <a:t>4/27/2018</a:t>
            </a:fld>
            <a:endParaRPr lang="en-US"/>
          </a:p>
        </p:txBody>
      </p:sp>
      <p:sp>
        <p:nvSpPr>
          <p:cNvPr id="4" name="Slide Image Placeholder 3"/>
          <p:cNvSpPr>
            <a:spLocks noGrp="1" noRot="1" noChangeAspect="1"/>
          </p:cNvSpPr>
          <p:nvPr>
            <p:ph type="sldImg" idx="2"/>
          </p:nvPr>
        </p:nvSpPr>
        <p:spPr>
          <a:xfrm>
            <a:off x="2143125" y="703263"/>
            <a:ext cx="2571750" cy="3514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51350"/>
            <a:ext cx="5486400" cy="42179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02700"/>
            <a:ext cx="2971800" cy="4683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902700"/>
            <a:ext cx="2971800" cy="468313"/>
          </a:xfrm>
          <a:prstGeom prst="rect">
            <a:avLst/>
          </a:prstGeom>
        </p:spPr>
        <p:txBody>
          <a:bodyPr vert="horz" lIns="91440" tIns="45720" rIns="91440" bIns="45720" rtlCol="0" anchor="b"/>
          <a:lstStyle>
            <a:lvl1pPr algn="r">
              <a:defRPr sz="1200"/>
            </a:lvl1pPr>
          </a:lstStyle>
          <a:p>
            <a:fld id="{B0AD3B7A-F13D-42EA-8F42-77857C60A5AC}" type="slidenum">
              <a:rPr lang="en-US" smtClean="0"/>
              <a:pPr/>
              <a:t>‹#›</a:t>
            </a:fld>
            <a:endParaRPr lang="en-US"/>
          </a:p>
        </p:txBody>
      </p:sp>
    </p:spTree>
    <p:extLst>
      <p:ext uri="{BB962C8B-B14F-4D97-AF65-F5344CB8AC3E}">
        <p14:creationId xmlns="" xmlns:p14="http://schemas.microsoft.com/office/powerpoint/2010/main" val="996813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AD3B7A-F13D-42EA-8F42-77857C60A5AC}" type="slidenum">
              <a:rPr lang="en-US" smtClean="0"/>
              <a:pPr/>
              <a:t>1</a:t>
            </a:fld>
            <a:endParaRPr lang="en-US"/>
          </a:p>
        </p:txBody>
      </p:sp>
    </p:spTree>
    <p:extLst>
      <p:ext uri="{BB962C8B-B14F-4D97-AF65-F5344CB8AC3E}">
        <p14:creationId xmlns="" xmlns:p14="http://schemas.microsoft.com/office/powerpoint/2010/main" val="137597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9DC8BFB-ACD6-4DB7-BFF2-2FDA0392B975}" type="slidenum">
              <a:rPr lang="en-US" smtClean="0"/>
              <a:pPr/>
              <a:t>2</a:t>
            </a:fld>
            <a:endParaRPr lang="en-US" dirty="0"/>
          </a:p>
        </p:txBody>
      </p:sp>
    </p:spTree>
    <p:extLst>
      <p:ext uri="{BB962C8B-B14F-4D97-AF65-F5344CB8AC3E}">
        <p14:creationId xmlns="" xmlns:p14="http://schemas.microsoft.com/office/powerpoint/2010/main" val="769132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AD3B7A-F13D-42EA-8F42-77857C60A5AC}" type="slidenum">
              <a:rPr lang="en-US" smtClean="0"/>
              <a:pPr/>
              <a:t>11</a:t>
            </a:fld>
            <a:endParaRPr lang="en-US"/>
          </a:p>
        </p:txBody>
      </p:sp>
    </p:spTree>
    <p:extLst>
      <p:ext uri="{BB962C8B-B14F-4D97-AF65-F5344CB8AC3E}">
        <p14:creationId xmlns="" xmlns:p14="http://schemas.microsoft.com/office/powerpoint/2010/main" val="1125821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4350" y="2905506"/>
            <a:ext cx="5829300" cy="196824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028700" y="5248656"/>
            <a:ext cx="4800600" cy="23431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4/27/2018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1" u="sng">
                <a:solidFill>
                  <a:srgbClr val="FF000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4/27/2018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1" u="sng">
                <a:solidFill>
                  <a:srgbClr val="FF0000"/>
                </a:solidFill>
                <a:latin typeface="Calibri"/>
                <a:cs typeface="Calibri"/>
              </a:defRPr>
            </a:lvl1pPr>
          </a:lstStyle>
          <a:p>
            <a:endParaRPr/>
          </a:p>
        </p:txBody>
      </p:sp>
      <p:sp>
        <p:nvSpPr>
          <p:cNvPr id="3" name="Holder 3"/>
          <p:cNvSpPr>
            <a:spLocks noGrp="1"/>
          </p:cNvSpPr>
          <p:nvPr>
            <p:ph sz="half" idx="2"/>
          </p:nvPr>
        </p:nvSpPr>
        <p:spPr>
          <a:xfrm>
            <a:off x="342900" y="2155698"/>
            <a:ext cx="2983230" cy="618591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531870" y="2155698"/>
            <a:ext cx="2983230" cy="618591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4/27/2018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6857986" cy="3745242"/>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0"/>
            <a:ext cx="6857986" cy="510028"/>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1" i="1" u="sng">
                <a:solidFill>
                  <a:srgbClr val="FF000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4/27/2018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4/27/2018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6857986" cy="3745242"/>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287020" y="1232405"/>
            <a:ext cx="6283958" cy="391159"/>
          </a:xfrm>
          <a:prstGeom prst="rect">
            <a:avLst/>
          </a:prstGeom>
        </p:spPr>
        <p:txBody>
          <a:bodyPr wrap="square" lIns="0" tIns="0" rIns="0" bIns="0">
            <a:spAutoFit/>
          </a:bodyPr>
          <a:lstStyle>
            <a:lvl1pPr>
              <a:defRPr sz="2400" b="1" i="1" u="sng">
                <a:solidFill>
                  <a:srgbClr val="FF0000"/>
                </a:solidFill>
                <a:latin typeface="Calibri"/>
                <a:cs typeface="Calibri"/>
              </a:defRPr>
            </a:lvl1pPr>
          </a:lstStyle>
          <a:p>
            <a:endParaRPr/>
          </a:p>
        </p:txBody>
      </p:sp>
      <p:sp>
        <p:nvSpPr>
          <p:cNvPr id="3" name="Holder 3"/>
          <p:cNvSpPr>
            <a:spLocks noGrp="1"/>
          </p:cNvSpPr>
          <p:nvPr>
            <p:ph type="body" idx="1"/>
          </p:nvPr>
        </p:nvSpPr>
        <p:spPr>
          <a:xfrm>
            <a:off x="287336" y="1968877"/>
            <a:ext cx="6283325" cy="2680970"/>
          </a:xfrm>
          <a:prstGeom prst="rect">
            <a:avLst/>
          </a:prstGeom>
        </p:spPr>
        <p:txBody>
          <a:bodyPr wrap="square" lIns="0" tIns="0" rIns="0" bIns="0">
            <a:spAutoFit/>
          </a:bodyPr>
          <a:lstStyle>
            <a:lvl1pPr>
              <a:defRPr sz="18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2331720" y="8716518"/>
            <a:ext cx="2194560" cy="46863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42900" y="8716518"/>
            <a:ext cx="1577340" cy="46863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4/27/2018</a:t>
            </a:fld>
            <a:endParaRPr lang="en-US"/>
          </a:p>
        </p:txBody>
      </p:sp>
      <p:sp>
        <p:nvSpPr>
          <p:cNvPr id="6" name="Holder 6"/>
          <p:cNvSpPr>
            <a:spLocks noGrp="1"/>
          </p:cNvSpPr>
          <p:nvPr>
            <p:ph type="sldNum" sz="quarter" idx="7"/>
          </p:nvPr>
        </p:nvSpPr>
        <p:spPr>
          <a:xfrm>
            <a:off x="4937760" y="8716518"/>
            <a:ext cx="1577340" cy="46863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9.jpeg"/><Relationship Id="rId7" Type="http://schemas.openxmlformats.org/officeDocument/2006/relationships/image" Target="../media/image39.jpe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38.jpeg"/><Relationship Id="rId5" Type="http://schemas.openxmlformats.org/officeDocument/2006/relationships/image" Target="../media/image7.png"/><Relationship Id="rId4" Type="http://schemas.openxmlformats.org/officeDocument/2006/relationships/image" Target="../media/image10.png"/><Relationship Id="rId9" Type="http://schemas.openxmlformats.org/officeDocument/2006/relationships/image" Target="../media/image41.jpe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4.pn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10.png"/><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263893"/>
            <a:ext cx="6857986" cy="6210287"/>
          </a:xfrm>
          <a:prstGeom prst="rect">
            <a:avLst/>
          </a:prstGeom>
          <a:blipFill>
            <a:blip r:embed="rId3" cstate="print"/>
            <a:stretch>
              <a:fillRect/>
            </a:stretch>
          </a:blipFill>
        </p:spPr>
        <p:txBody>
          <a:bodyPr wrap="square" lIns="0" tIns="0" rIns="0" bIns="0" rtlCol="0"/>
          <a:lstStyle/>
          <a:p>
            <a:endParaRPr dirty="0"/>
          </a:p>
        </p:txBody>
      </p:sp>
      <p:sp>
        <p:nvSpPr>
          <p:cNvPr id="3" name="object 3"/>
          <p:cNvSpPr/>
          <p:nvPr/>
        </p:nvSpPr>
        <p:spPr>
          <a:xfrm>
            <a:off x="0" y="0"/>
            <a:ext cx="6857986" cy="330071"/>
          </a:xfrm>
          <a:prstGeom prst="rect">
            <a:avLst/>
          </a:prstGeom>
          <a:blipFill>
            <a:blip r:embed="rId4" cstate="print"/>
            <a:stretch>
              <a:fillRect/>
            </a:stretch>
          </a:blipFill>
        </p:spPr>
        <p:txBody>
          <a:bodyPr wrap="square" lIns="0" tIns="0" rIns="0" bIns="0" rtlCol="0"/>
          <a:lstStyle/>
          <a:p>
            <a:endParaRPr dirty="0"/>
          </a:p>
        </p:txBody>
      </p:sp>
      <p:sp>
        <p:nvSpPr>
          <p:cNvPr id="4" name="object 4"/>
          <p:cNvSpPr/>
          <p:nvPr/>
        </p:nvSpPr>
        <p:spPr>
          <a:xfrm>
            <a:off x="0" y="330071"/>
            <a:ext cx="6858000" cy="0"/>
          </a:xfrm>
          <a:custGeom>
            <a:avLst/>
            <a:gdLst/>
            <a:ahLst/>
            <a:cxnLst/>
            <a:rect l="l" t="t" r="r" b="b"/>
            <a:pathLst>
              <a:path w="6858000">
                <a:moveTo>
                  <a:pt x="6857936" y="0"/>
                </a:moveTo>
                <a:lnTo>
                  <a:pt x="0" y="0"/>
                </a:lnTo>
              </a:path>
            </a:pathLst>
          </a:custGeom>
          <a:ln w="19024">
            <a:solidFill>
              <a:srgbClr val="FDFDFD"/>
            </a:solidFill>
          </a:ln>
        </p:spPr>
        <p:txBody>
          <a:bodyPr wrap="square" lIns="0" tIns="0" rIns="0" bIns="0" rtlCol="0"/>
          <a:lstStyle/>
          <a:p>
            <a:endParaRPr dirty="0"/>
          </a:p>
        </p:txBody>
      </p:sp>
      <p:sp>
        <p:nvSpPr>
          <p:cNvPr id="5" name="object 5"/>
          <p:cNvSpPr/>
          <p:nvPr/>
        </p:nvSpPr>
        <p:spPr>
          <a:xfrm>
            <a:off x="0" y="8877300"/>
            <a:ext cx="6857986" cy="495281"/>
          </a:xfrm>
          <a:prstGeom prst="rect">
            <a:avLst/>
          </a:prstGeom>
          <a:blipFill>
            <a:blip r:embed="rId5" cstate="print"/>
            <a:stretch>
              <a:fillRect/>
            </a:stretch>
          </a:blipFill>
        </p:spPr>
        <p:txBody>
          <a:bodyPr wrap="square" lIns="0" tIns="0" rIns="0" bIns="0" rtlCol="0"/>
          <a:lstStyle/>
          <a:p>
            <a:endParaRPr dirty="0"/>
          </a:p>
        </p:txBody>
      </p:sp>
      <p:sp>
        <p:nvSpPr>
          <p:cNvPr id="6" name="object 6"/>
          <p:cNvSpPr/>
          <p:nvPr/>
        </p:nvSpPr>
        <p:spPr>
          <a:xfrm>
            <a:off x="953643" y="3284668"/>
            <a:ext cx="4950590" cy="4127091"/>
          </a:xfrm>
          <a:prstGeom prst="rect">
            <a:avLst/>
          </a:prstGeom>
          <a:blipFill>
            <a:blip r:embed="rId6" cstate="print"/>
            <a:stretch>
              <a:fillRect/>
            </a:stretch>
          </a:blipFill>
        </p:spPr>
        <p:txBody>
          <a:bodyPr wrap="square" lIns="0" tIns="0" rIns="0" bIns="0" rtlCol="0"/>
          <a:lstStyle/>
          <a:p>
            <a:endParaRPr dirty="0"/>
          </a:p>
        </p:txBody>
      </p:sp>
      <p:sp>
        <p:nvSpPr>
          <p:cNvPr id="7" name="object 7"/>
          <p:cNvSpPr txBox="1"/>
          <p:nvPr/>
        </p:nvSpPr>
        <p:spPr>
          <a:xfrm>
            <a:off x="-25400" y="8420101"/>
            <a:ext cx="6883400" cy="566822"/>
          </a:xfrm>
          <a:prstGeom prst="rect">
            <a:avLst/>
          </a:prstGeom>
        </p:spPr>
        <p:txBody>
          <a:bodyPr vert="horz" wrap="square" lIns="0" tIns="12700" rIns="0" bIns="0" rtlCol="0">
            <a:spAutoFit/>
          </a:bodyPr>
          <a:lstStyle/>
          <a:p>
            <a:pPr marR="186690" algn="r">
              <a:lnSpc>
                <a:spcPct val="100000"/>
              </a:lnSpc>
              <a:spcBef>
                <a:spcPts val="100"/>
              </a:spcBef>
            </a:pPr>
            <a:r>
              <a:rPr lang="en-US" b="1" i="1" spc="-5" dirty="0" smtClean="0">
                <a:solidFill>
                  <a:srgbClr val="363434"/>
                </a:solidFill>
                <a:latin typeface="Century Gothic"/>
                <a:cs typeface="Century Gothic"/>
              </a:rPr>
              <a:t>March</a:t>
            </a:r>
            <a:endParaRPr b="1" i="1" dirty="0">
              <a:latin typeface="Century Gothic"/>
              <a:cs typeface="Century Gothic"/>
            </a:endParaRPr>
          </a:p>
          <a:p>
            <a:pPr marL="12700">
              <a:lnSpc>
                <a:spcPct val="100000"/>
              </a:lnSpc>
              <a:tabLst>
                <a:tab pos="5434965" algn="l"/>
                <a:tab pos="6870065" algn="l"/>
              </a:tabLst>
            </a:pPr>
            <a:r>
              <a:rPr b="1" i="1" strike="sngStrike" dirty="0">
                <a:solidFill>
                  <a:srgbClr val="363434"/>
                </a:solidFill>
                <a:latin typeface="Times New Roman"/>
                <a:cs typeface="Times New Roman"/>
              </a:rPr>
              <a:t> 	</a:t>
            </a:r>
            <a:r>
              <a:rPr lang="en-US" b="1" i="1" strike="sngStrike" dirty="0">
                <a:solidFill>
                  <a:srgbClr val="363434"/>
                </a:solidFill>
                <a:latin typeface="Times New Roman"/>
                <a:cs typeface="Times New Roman"/>
              </a:rPr>
              <a:t>          </a:t>
            </a:r>
            <a:r>
              <a:rPr lang="en-US" b="1" i="1" strike="sngStrike" dirty="0" smtClean="0">
                <a:solidFill>
                  <a:srgbClr val="363434"/>
                </a:solidFill>
                <a:latin typeface="Times New Roman"/>
                <a:cs typeface="Times New Roman"/>
              </a:rPr>
              <a:t>  </a:t>
            </a:r>
            <a:r>
              <a:rPr b="1" i="1" strike="sngStrike" spc="-5" smtClean="0">
                <a:solidFill>
                  <a:srgbClr val="363434"/>
                </a:solidFill>
                <a:latin typeface="Century Gothic"/>
                <a:cs typeface="Century Gothic"/>
              </a:rPr>
              <a:t>201</a:t>
            </a:r>
            <a:r>
              <a:rPr lang="en-US" b="1" i="1" strike="sngStrike" spc="-5" dirty="0" smtClean="0">
                <a:solidFill>
                  <a:srgbClr val="363434"/>
                </a:solidFill>
                <a:latin typeface="Century Gothic"/>
                <a:cs typeface="Century Gothic"/>
              </a:rPr>
              <a:t>8</a:t>
            </a:r>
            <a:r>
              <a:rPr sz="1750" b="1" strike="sngStrike" spc="-5" dirty="0">
                <a:solidFill>
                  <a:srgbClr val="363434"/>
                </a:solidFill>
                <a:latin typeface="Century Gothic"/>
                <a:cs typeface="Century Gothic"/>
              </a:rPr>
              <a:t>	</a:t>
            </a:r>
            <a:endParaRPr sz="1750" dirty="0">
              <a:latin typeface="Century Gothic"/>
              <a:cs typeface="Century Gothic"/>
            </a:endParaRPr>
          </a:p>
        </p:txBody>
      </p:sp>
      <p:sp>
        <p:nvSpPr>
          <p:cNvPr id="8" name="object 8"/>
          <p:cNvSpPr txBox="1"/>
          <p:nvPr/>
        </p:nvSpPr>
        <p:spPr>
          <a:xfrm>
            <a:off x="2819400" y="4926066"/>
            <a:ext cx="1104118" cy="880744"/>
          </a:xfrm>
          <a:prstGeom prst="rect">
            <a:avLst/>
          </a:prstGeom>
        </p:spPr>
        <p:txBody>
          <a:bodyPr vert="horz" wrap="square" lIns="0" tIns="10795" rIns="0" bIns="0" rtlCol="0">
            <a:spAutoFit/>
          </a:bodyPr>
          <a:lstStyle/>
          <a:p>
            <a:pPr marL="183515" marR="5080" indent="-171450">
              <a:lnSpc>
                <a:spcPct val="100400"/>
              </a:lnSpc>
              <a:spcBef>
                <a:spcPts val="85"/>
              </a:spcBef>
            </a:pPr>
            <a:r>
              <a:rPr sz="2800" b="1" spc="-290">
                <a:latin typeface="Times New Roman"/>
                <a:cs typeface="Times New Roman"/>
              </a:rPr>
              <a:t>TESLA  </a:t>
            </a:r>
            <a:r>
              <a:rPr lang="en-IN" sz="2800" b="1" spc="-175" dirty="0" smtClean="0">
                <a:latin typeface="Times New Roman"/>
                <a:cs typeface="Times New Roman"/>
              </a:rPr>
              <a:t>03</a:t>
            </a:r>
            <a:r>
              <a:rPr sz="2800" b="1" spc="-175" smtClean="0">
                <a:latin typeface="Times New Roman"/>
                <a:cs typeface="Times New Roman"/>
              </a:rPr>
              <a:t>/1</a:t>
            </a:r>
            <a:r>
              <a:rPr lang="en-US" sz="2800" b="1" spc="-175" dirty="0" smtClean="0">
                <a:latin typeface="Times New Roman"/>
                <a:cs typeface="Times New Roman"/>
              </a:rPr>
              <a:t>8</a:t>
            </a:r>
            <a:endParaRPr sz="2800" b="1" dirty="0">
              <a:latin typeface="Times New Roman"/>
              <a:cs typeface="Times New Roman"/>
            </a:endParaRPr>
          </a:p>
        </p:txBody>
      </p:sp>
      <p:sp>
        <p:nvSpPr>
          <p:cNvPr id="9" name="object 9"/>
          <p:cNvSpPr txBox="1">
            <a:spLocks noGrp="1"/>
          </p:cNvSpPr>
          <p:nvPr>
            <p:ph type="title"/>
          </p:nvPr>
        </p:nvSpPr>
        <p:spPr>
          <a:xfrm>
            <a:off x="1213345" y="1194305"/>
            <a:ext cx="4197350" cy="664845"/>
          </a:xfrm>
          <a:prstGeom prst="rect">
            <a:avLst/>
          </a:prstGeom>
        </p:spPr>
        <p:txBody>
          <a:bodyPr vert="horz" wrap="square" lIns="0" tIns="12700" rIns="0" bIns="0" rtlCol="0">
            <a:spAutoFit/>
          </a:bodyPr>
          <a:lstStyle/>
          <a:p>
            <a:pPr algn="ctr">
              <a:lnSpc>
                <a:spcPts val="2875"/>
              </a:lnSpc>
              <a:spcBef>
                <a:spcPts val="100"/>
              </a:spcBef>
              <a:tabLst>
                <a:tab pos="1245235" algn="l"/>
              </a:tabLst>
            </a:pPr>
            <a:r>
              <a:rPr u="none" spc="-10" smtClean="0">
                <a:solidFill>
                  <a:srgbClr val="000000"/>
                </a:solidFill>
                <a:latin typeface="PMingLiU"/>
                <a:cs typeface="PMingLiU"/>
              </a:rPr>
              <a:t>Electrical</a:t>
            </a:r>
            <a:r>
              <a:rPr lang="en-IN" u="none" spc="-10" dirty="0" smtClean="0">
                <a:solidFill>
                  <a:srgbClr val="000000"/>
                </a:solidFill>
                <a:latin typeface="PMingLiU"/>
                <a:cs typeface="PMingLiU"/>
              </a:rPr>
              <a:t> </a:t>
            </a:r>
            <a:r>
              <a:rPr u="none" smtClean="0">
                <a:solidFill>
                  <a:srgbClr val="000000"/>
                </a:solidFill>
                <a:latin typeface="PMingLiU"/>
                <a:cs typeface="PMingLiU"/>
              </a:rPr>
              <a:t>Engineering</a:t>
            </a:r>
            <a:r>
              <a:rPr u="none" spc="-60" smtClean="0">
                <a:solidFill>
                  <a:srgbClr val="000000"/>
                </a:solidFill>
                <a:latin typeface="PMingLiU"/>
                <a:cs typeface="PMingLiU"/>
              </a:rPr>
              <a:t> </a:t>
            </a:r>
            <a:r>
              <a:rPr u="none" spc="60" dirty="0">
                <a:solidFill>
                  <a:srgbClr val="000000"/>
                </a:solidFill>
                <a:latin typeface="PMingLiU"/>
                <a:cs typeface="PMingLiU"/>
              </a:rPr>
              <a:t>Department</a:t>
            </a:r>
          </a:p>
          <a:p>
            <a:pPr marL="1270" algn="ctr">
              <a:lnSpc>
                <a:spcPts val="2155"/>
              </a:lnSpc>
            </a:pPr>
            <a:r>
              <a:rPr sz="1800" u="none" spc="-15" smtClean="0">
                <a:solidFill>
                  <a:srgbClr val="000000"/>
                </a:solidFill>
                <a:latin typeface="PMingLiU"/>
                <a:cs typeface="PMingLiU"/>
              </a:rPr>
              <a:t>JECRC</a:t>
            </a:r>
            <a:r>
              <a:rPr sz="1800" u="none" smtClean="0">
                <a:solidFill>
                  <a:srgbClr val="000000"/>
                </a:solidFill>
                <a:latin typeface="PMingLiU"/>
                <a:cs typeface="PMingLiU"/>
              </a:rPr>
              <a:t>,</a:t>
            </a:r>
            <a:r>
              <a:rPr lang="en-IN" sz="1800" u="none" spc="-45" dirty="0" smtClean="0">
                <a:solidFill>
                  <a:srgbClr val="000000"/>
                </a:solidFill>
                <a:latin typeface="PMingLiU"/>
                <a:cs typeface="PMingLiU"/>
              </a:rPr>
              <a:t> </a:t>
            </a:r>
            <a:r>
              <a:rPr sz="1800" u="none" spc="40" smtClean="0">
                <a:solidFill>
                  <a:srgbClr val="000000"/>
                </a:solidFill>
                <a:latin typeface="PMingLiU"/>
                <a:cs typeface="PMingLiU"/>
              </a:rPr>
              <a:t>Jaipur</a:t>
            </a:r>
            <a:endParaRPr sz="1800" dirty="0">
              <a:latin typeface="PMingLiU"/>
              <a:cs typeface="PMingLiU"/>
            </a:endParaRPr>
          </a:p>
        </p:txBody>
      </p:sp>
      <p:sp>
        <p:nvSpPr>
          <p:cNvPr id="10" name="object 10"/>
          <p:cNvSpPr/>
          <p:nvPr/>
        </p:nvSpPr>
        <p:spPr>
          <a:xfrm>
            <a:off x="228599" y="0"/>
            <a:ext cx="1343032" cy="952498"/>
          </a:xfrm>
          <a:prstGeom prst="rect">
            <a:avLst/>
          </a:prstGeom>
          <a:blipFill>
            <a:blip r:embed="rId7" cstate="print"/>
            <a:stretch>
              <a:fillRect/>
            </a:stretch>
          </a:blipFill>
        </p:spPr>
        <p:txBody>
          <a:bodyPr wrap="square" lIns="0" tIns="0" rIns="0" bIns="0" rtlCol="0"/>
          <a:lstStyle/>
          <a:p>
            <a:endParaRPr dirty="0"/>
          </a:p>
        </p:txBody>
      </p:sp>
      <p:sp>
        <p:nvSpPr>
          <p:cNvPr id="11" name="object 11"/>
          <p:cNvSpPr txBox="1"/>
          <p:nvPr/>
        </p:nvSpPr>
        <p:spPr>
          <a:xfrm>
            <a:off x="533400" y="224408"/>
            <a:ext cx="679945" cy="473848"/>
          </a:xfrm>
          <a:prstGeom prst="rect">
            <a:avLst/>
          </a:prstGeom>
        </p:spPr>
        <p:txBody>
          <a:bodyPr vert="horz" wrap="square" lIns="0" tIns="12700" rIns="0" bIns="0" rtlCol="0">
            <a:spAutoFit/>
          </a:bodyPr>
          <a:lstStyle/>
          <a:p>
            <a:pPr marL="92710" marR="5080" indent="-80645">
              <a:lnSpc>
                <a:spcPct val="106600"/>
              </a:lnSpc>
              <a:spcBef>
                <a:spcPts val="100"/>
              </a:spcBef>
            </a:pPr>
            <a:r>
              <a:rPr sz="1400" b="1" spc="-5">
                <a:latin typeface="Calibri"/>
                <a:cs typeface="Calibri"/>
              </a:rPr>
              <a:t>TESLA  </a:t>
            </a:r>
            <a:r>
              <a:rPr lang="en-US" sz="1400" b="1" spc="-5" dirty="0" smtClean="0">
                <a:latin typeface="Calibri"/>
                <a:cs typeface="Calibri"/>
              </a:rPr>
              <a:t>03/</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5" name="object 5"/>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6" name="object 6"/>
          <p:cNvSpPr/>
          <p:nvPr/>
        </p:nvSpPr>
        <p:spPr>
          <a:xfrm>
            <a:off x="0" y="6134087"/>
            <a:ext cx="6857986" cy="3238493"/>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0" y="190499"/>
            <a:ext cx="1343032" cy="952498"/>
          </a:xfrm>
          <a:prstGeom prst="rect">
            <a:avLst/>
          </a:prstGeom>
          <a:blipFill>
            <a:blip r:embed="rId4" cstate="print"/>
            <a:stretch>
              <a:fillRect/>
            </a:stretch>
          </a:blipFill>
        </p:spPr>
        <p:txBody>
          <a:bodyPr wrap="square" lIns="0" tIns="0" rIns="0" bIns="0" rtlCol="0"/>
          <a:lstStyle/>
          <a:p>
            <a:endParaRPr dirty="0"/>
          </a:p>
        </p:txBody>
      </p:sp>
      <p:sp>
        <p:nvSpPr>
          <p:cNvPr id="8" name="object 8"/>
          <p:cNvSpPr txBox="1"/>
          <p:nvPr/>
        </p:nvSpPr>
        <p:spPr>
          <a:xfrm>
            <a:off x="431801" y="414908"/>
            <a:ext cx="50505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03</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13" name="Rectangle 12"/>
          <p:cNvSpPr/>
          <p:nvPr/>
        </p:nvSpPr>
        <p:spPr>
          <a:xfrm>
            <a:off x="2071678" y="685772"/>
            <a:ext cx="3332964" cy="461665"/>
          </a:xfrm>
          <a:prstGeom prst="rect">
            <a:avLst/>
          </a:prstGeom>
        </p:spPr>
        <p:txBody>
          <a:bodyPr wrap="none">
            <a:spAutoFit/>
          </a:bodyPr>
          <a:lstStyle/>
          <a:p>
            <a:pPr marL="95250">
              <a:lnSpc>
                <a:spcPct val="100000"/>
              </a:lnSpc>
            </a:pPr>
            <a:r>
              <a:rPr lang="en-US" sz="2400" baseline="30000" dirty="0" smtClean="0">
                <a:solidFill>
                  <a:srgbClr val="FF0000"/>
                </a:solidFill>
                <a:latin typeface="Times New Roman" pitchFamily="18" charset="0"/>
                <a:cs typeface="Times New Roman" pitchFamily="18" charset="0"/>
              </a:rPr>
              <a:t>J -TECHTRIX-Redefine the Possible</a:t>
            </a:r>
            <a:endParaRPr lang="en-US" sz="2400" dirty="0">
              <a:solidFill>
                <a:srgbClr val="FF0000"/>
              </a:solidFill>
              <a:latin typeface="Times New Roman" pitchFamily="18" charset="0"/>
              <a:cs typeface="Times New Roman" pitchFamily="18" charset="0"/>
            </a:endParaRPr>
          </a:p>
        </p:txBody>
      </p:sp>
      <p:cxnSp>
        <p:nvCxnSpPr>
          <p:cNvPr id="14" name="Straight Connector 13"/>
          <p:cNvCxnSpPr/>
          <p:nvPr/>
        </p:nvCxnSpPr>
        <p:spPr>
          <a:xfrm>
            <a:off x="500042" y="1114400"/>
            <a:ext cx="5943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28604" y="1257276"/>
            <a:ext cx="6000792" cy="5416868"/>
          </a:xfrm>
          <a:prstGeom prst="rect">
            <a:avLst/>
          </a:prstGeom>
          <a:noFill/>
        </p:spPr>
        <p:txBody>
          <a:bodyPr wrap="square" rtlCol="0">
            <a:spAutoFit/>
          </a:bodyPr>
          <a:lstStyle/>
          <a:p>
            <a:pPr algn="just"/>
            <a:r>
              <a:rPr lang="en-US" sz="2400" baseline="30000" dirty="0" smtClean="0">
                <a:latin typeface="Times New Roman" pitchFamily="18" charset="0"/>
                <a:cs typeface="Times New Roman" pitchFamily="18" charset="0"/>
              </a:rPr>
              <a:t>With an endeavor to promote scientific attitude among the fanatic young minds, the Electrical Engineering Department of </a:t>
            </a:r>
            <a:r>
              <a:rPr lang="en-US" sz="2400" baseline="30000" dirty="0" err="1" smtClean="0">
                <a:latin typeface="Times New Roman" pitchFamily="18" charset="0"/>
                <a:cs typeface="Times New Roman" pitchFamily="18" charset="0"/>
              </a:rPr>
              <a:t>Jaipur</a:t>
            </a:r>
            <a:r>
              <a:rPr lang="en-US" sz="2400" baseline="30000" dirty="0" smtClean="0">
                <a:latin typeface="Times New Roman" pitchFamily="18" charset="0"/>
                <a:cs typeface="Times New Roman" pitchFamily="18" charset="0"/>
              </a:rPr>
              <a:t> Engineering College And Research Centre (JECRC) had organized a technical event “J -TECHTRIX-Redefine the Possible" on 17th of March, 2018.The key objective is to bring out the hidden talents and inculcate technical knowledge in students. This project exhibition focuses on encouraging the innovations within students. The event was coordinated by Mr. Vishnu D. Sharma (Assistant Professor). For expert supervision, Prof. </a:t>
            </a:r>
            <a:r>
              <a:rPr lang="en-US" sz="2400" baseline="30000" dirty="0" err="1" smtClean="0">
                <a:latin typeface="Times New Roman" pitchFamily="18" charset="0"/>
                <a:cs typeface="Times New Roman" pitchFamily="18" charset="0"/>
              </a:rPr>
              <a:t>Sanjeev</a:t>
            </a:r>
            <a:r>
              <a:rPr lang="en-US" sz="2400" baseline="30000" dirty="0" smtClean="0">
                <a:latin typeface="Times New Roman" pitchFamily="18" charset="0"/>
                <a:cs typeface="Times New Roman" pitchFamily="18" charset="0"/>
              </a:rPr>
              <a:t> Kumar and Prof. </a:t>
            </a:r>
            <a:r>
              <a:rPr lang="en-US" sz="2400" baseline="30000" dirty="0" err="1" smtClean="0">
                <a:latin typeface="Times New Roman" pitchFamily="18" charset="0"/>
                <a:cs typeface="Times New Roman" pitchFamily="18" charset="0"/>
              </a:rPr>
              <a:t>Sandeep</a:t>
            </a:r>
            <a:r>
              <a:rPr lang="en-US" sz="2400" baseline="30000" dirty="0" smtClean="0">
                <a:latin typeface="Times New Roman" pitchFamily="18" charset="0"/>
                <a:cs typeface="Times New Roman" pitchFamily="18" charset="0"/>
              </a:rPr>
              <a:t> Jain were the judge for the day. </a:t>
            </a:r>
          </a:p>
          <a:p>
            <a:pPr algn="just"/>
            <a:r>
              <a:rPr lang="en-US" sz="1600" dirty="0" smtClean="0">
                <a:latin typeface="Times New Roman" pitchFamily="18" charset="0"/>
                <a:cs typeface="Times New Roman" pitchFamily="18" charset="0"/>
              </a:rPr>
              <a:t>The outcome of the PROJECT EXHIBITION was that students were able to show their project at higher level and the process boosted their confidence. 11 teams participated in this event.</a:t>
            </a:r>
          </a:p>
          <a:p>
            <a:pPr algn="just"/>
            <a:endParaRPr lang="en-US" sz="1600" dirty="0" smtClean="0">
              <a:latin typeface="Times New Roman" pitchFamily="18" charset="0"/>
              <a:cs typeface="Times New Roman" pitchFamily="18" charset="0"/>
            </a:endParaRPr>
          </a:p>
          <a:p>
            <a:r>
              <a:rPr lang="en-US" sz="1600" b="1" dirty="0" smtClean="0">
                <a:latin typeface="Times New Roman" pitchFamily="18" charset="0"/>
                <a:cs typeface="Times New Roman" pitchFamily="18" charset="0"/>
              </a:rPr>
              <a:t>Winners:</a:t>
            </a:r>
            <a:endParaRPr lang="en-IN" sz="1600" dirty="0" smtClean="0">
              <a:latin typeface="Times New Roman" pitchFamily="18" charset="0"/>
              <a:cs typeface="Times New Roman" pitchFamily="18" charset="0"/>
            </a:endParaRPr>
          </a:p>
          <a:p>
            <a:r>
              <a:rPr lang="en-US" sz="1600" b="1" dirty="0" smtClean="0">
                <a:latin typeface="Times New Roman" pitchFamily="18" charset="0"/>
                <a:cs typeface="Times New Roman" pitchFamily="18" charset="0"/>
              </a:rPr>
              <a:t>First Prize </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Nitish</a:t>
            </a:r>
            <a:r>
              <a:rPr lang="en-US" sz="1600" dirty="0" smtClean="0">
                <a:latin typeface="Times New Roman" pitchFamily="18" charset="0"/>
                <a:cs typeface="Times New Roman" pitchFamily="18" charset="0"/>
              </a:rPr>
              <a:t> Kumar &amp; team                 (Prize money - 1100/-)</a:t>
            </a:r>
            <a:endParaRPr lang="en-IN" sz="1600" dirty="0" smtClean="0">
              <a:latin typeface="Times New Roman" pitchFamily="18" charset="0"/>
              <a:cs typeface="Times New Roman" pitchFamily="18" charset="0"/>
            </a:endParaRPr>
          </a:p>
          <a:p>
            <a:r>
              <a:rPr lang="en-US" sz="1600" b="1" dirty="0" smtClean="0">
                <a:latin typeface="Times New Roman" pitchFamily="18" charset="0"/>
                <a:cs typeface="Times New Roman" pitchFamily="18" charset="0"/>
              </a:rPr>
              <a:t>Second Prize </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Ujjwal</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Soni</a:t>
            </a:r>
            <a:r>
              <a:rPr lang="en-US" sz="1600" dirty="0" smtClean="0">
                <a:latin typeface="Times New Roman" pitchFamily="18" charset="0"/>
                <a:cs typeface="Times New Roman" pitchFamily="18" charset="0"/>
              </a:rPr>
              <a:t> &amp; team                (Prize money - 700/-)</a:t>
            </a:r>
            <a:endParaRPr lang="en-IN" sz="1600" dirty="0" smtClean="0">
              <a:latin typeface="Times New Roman" pitchFamily="18" charset="0"/>
              <a:cs typeface="Times New Roman" pitchFamily="18" charset="0"/>
            </a:endParaRPr>
          </a:p>
          <a:p>
            <a:r>
              <a:rPr lang="en-US" sz="1600" b="1" dirty="0" smtClean="0">
                <a:latin typeface="Times New Roman" pitchFamily="18" charset="0"/>
                <a:cs typeface="Times New Roman" pitchFamily="18" charset="0"/>
              </a:rPr>
              <a:t>Third Prize </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Shubham</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Bansal</a:t>
            </a:r>
            <a:r>
              <a:rPr lang="en-US" sz="1600" dirty="0" smtClean="0">
                <a:latin typeface="Times New Roman" pitchFamily="18" charset="0"/>
                <a:cs typeface="Times New Roman" pitchFamily="18" charset="0"/>
              </a:rPr>
              <a:t> &amp; team	  (Prize money - 500/-) </a:t>
            </a:r>
            <a:endParaRPr lang="en-IN" sz="1600" dirty="0" smtClean="0">
              <a:latin typeface="Times New Roman" pitchFamily="18" charset="0"/>
              <a:cs typeface="Times New Roman" pitchFamily="18" charset="0"/>
            </a:endParaRPr>
          </a:p>
          <a:p>
            <a:pPr algn="just"/>
            <a:endParaRPr lang="en-IN" sz="1600" dirty="0" smtClean="0">
              <a:latin typeface="Times New Roman" pitchFamily="18" charset="0"/>
              <a:cs typeface="Times New Roman" pitchFamily="18" charset="0"/>
            </a:endParaRPr>
          </a:p>
          <a:p>
            <a:pPr algn="just"/>
            <a:endParaRPr lang="en-IN" sz="2400" dirty="0" smtClean="0">
              <a:latin typeface="Times New Roman" pitchFamily="18" charset="0"/>
              <a:cs typeface="Times New Roman" pitchFamily="18" charset="0"/>
            </a:endParaRPr>
          </a:p>
          <a:p>
            <a:endParaRPr lang="en-IN" dirty="0"/>
          </a:p>
        </p:txBody>
      </p:sp>
      <p:pic>
        <p:nvPicPr>
          <p:cNvPr id="16" name="Picture 15" descr="C:\Documents and Settings\Vishnu Dutt Sharma\Desktop\IMG-20180405-WA0006.jpg"/>
          <p:cNvPicPr/>
          <p:nvPr/>
        </p:nvPicPr>
        <p:blipFill>
          <a:blip r:embed="rId5" cstate="print"/>
          <a:srcRect/>
          <a:stretch>
            <a:fillRect/>
          </a:stretch>
        </p:blipFill>
        <p:spPr bwMode="auto">
          <a:xfrm>
            <a:off x="500042" y="6186498"/>
            <a:ext cx="2857520" cy="2928958"/>
          </a:xfrm>
          <a:prstGeom prst="rect">
            <a:avLst/>
          </a:prstGeom>
          <a:ln>
            <a:headEnd/>
            <a:tailEnd/>
          </a:ln>
        </p:spPr>
        <p:style>
          <a:lnRef idx="0">
            <a:schemeClr val="dk1"/>
          </a:lnRef>
          <a:fillRef idx="3">
            <a:schemeClr val="dk1"/>
          </a:fillRef>
          <a:effectRef idx="3">
            <a:schemeClr val="dk1"/>
          </a:effectRef>
          <a:fontRef idx="minor">
            <a:schemeClr val="lt1"/>
          </a:fontRef>
        </p:style>
      </p:pic>
      <p:pic>
        <p:nvPicPr>
          <p:cNvPr id="17" name="Picture 16" descr="C:\Users\india\Downloads\IMG-20180410-WA0039.jpg"/>
          <p:cNvPicPr/>
          <p:nvPr/>
        </p:nvPicPr>
        <p:blipFill>
          <a:blip r:embed="rId6"/>
          <a:srcRect/>
          <a:stretch>
            <a:fillRect/>
          </a:stretch>
        </p:blipFill>
        <p:spPr bwMode="auto">
          <a:xfrm>
            <a:off x="3714752" y="6186498"/>
            <a:ext cx="3009900" cy="2928958"/>
          </a:xfrm>
          <a:prstGeom prst="rect">
            <a:avLst/>
          </a:prstGeom>
          <a:ln>
            <a:headEnd/>
            <a:tailEnd/>
          </a:ln>
        </p:spPr>
        <p:style>
          <a:lnRef idx="0">
            <a:schemeClr val="dk1"/>
          </a:lnRef>
          <a:fillRef idx="3">
            <a:schemeClr val="dk1"/>
          </a:fillRef>
          <a:effectRef idx="3">
            <a:schemeClr val="dk1"/>
          </a:effectRef>
          <a:fontRef idx="minor">
            <a:schemeClr val="lt1"/>
          </a:fontRef>
        </p:style>
      </p:pic>
    </p:spTree>
    <p:extLst>
      <p:ext uri="{BB962C8B-B14F-4D97-AF65-F5344CB8AC3E}">
        <p14:creationId xmlns="" xmlns:p14="http://schemas.microsoft.com/office/powerpoint/2010/main" val="18867467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p:nvPr/>
        </p:nvSpPr>
        <p:spPr>
          <a:xfrm>
            <a:off x="0" y="5466588"/>
            <a:ext cx="6858000" cy="3924300"/>
          </a:xfrm>
          <a:prstGeom prst="rect">
            <a:avLst/>
          </a:prstGeom>
          <a:blipFill>
            <a:blip r:embed="rId3" cstate="print"/>
            <a:stretch>
              <a:fillRect/>
            </a:stretch>
          </a:blipFill>
        </p:spPr>
        <p:txBody>
          <a:bodyPr wrap="square" lIns="0" tIns="0" rIns="0" bIns="0" rtlCol="0"/>
          <a:lstStyle/>
          <a:p>
            <a:endParaRPr dirty="0"/>
          </a:p>
        </p:txBody>
      </p:sp>
      <p:sp>
        <p:nvSpPr>
          <p:cNvPr id="5" name="object 9"/>
          <p:cNvSpPr/>
          <p:nvPr/>
        </p:nvSpPr>
        <p:spPr>
          <a:xfrm>
            <a:off x="0" y="0"/>
            <a:ext cx="1343032" cy="952498"/>
          </a:xfrm>
          <a:prstGeom prst="rect">
            <a:avLst/>
          </a:prstGeom>
          <a:blipFill>
            <a:blip r:embed="rId4" cstate="print"/>
            <a:stretch>
              <a:fillRect/>
            </a:stretch>
          </a:blipFill>
        </p:spPr>
        <p:txBody>
          <a:bodyPr wrap="square" lIns="0" tIns="0" rIns="0" bIns="0" rtlCol="0"/>
          <a:lstStyle/>
          <a:p>
            <a:endParaRPr dirty="0"/>
          </a:p>
        </p:txBody>
      </p:sp>
      <p:sp>
        <p:nvSpPr>
          <p:cNvPr id="6" name="TextBox 5"/>
          <p:cNvSpPr txBox="1"/>
          <p:nvPr/>
        </p:nvSpPr>
        <p:spPr>
          <a:xfrm>
            <a:off x="304800" y="190500"/>
            <a:ext cx="762000" cy="523220"/>
          </a:xfrm>
          <a:prstGeom prst="rect">
            <a:avLst/>
          </a:prstGeom>
          <a:noFill/>
        </p:spPr>
        <p:txBody>
          <a:bodyPr wrap="square" rtlCol="0">
            <a:spAutoFit/>
          </a:bodyPr>
          <a:lstStyle/>
          <a:p>
            <a:pPr algn="ctr"/>
            <a:r>
              <a:rPr lang="en-US" sz="1400" b="1" dirty="0"/>
              <a:t>TELSA     </a:t>
            </a:r>
            <a:r>
              <a:rPr lang="en-US" sz="1400" b="1" dirty="0" smtClean="0"/>
              <a:t>03/18</a:t>
            </a:r>
            <a:endParaRPr lang="en-US" sz="1400" b="1" dirty="0"/>
          </a:p>
        </p:txBody>
      </p:sp>
      <p:sp>
        <p:nvSpPr>
          <p:cNvPr id="7" name="Rectangle 6"/>
          <p:cNvSpPr/>
          <p:nvPr/>
        </p:nvSpPr>
        <p:spPr>
          <a:xfrm>
            <a:off x="1981200" y="419100"/>
            <a:ext cx="2518636" cy="400110"/>
          </a:xfrm>
          <a:prstGeom prst="rect">
            <a:avLst/>
          </a:prstGeom>
        </p:spPr>
        <p:txBody>
          <a:bodyPr wrap="square">
            <a:spAutoFit/>
          </a:bodyPr>
          <a:lstStyle/>
          <a:p>
            <a:pPr algn="ctr"/>
            <a:r>
              <a:rPr lang="en-US" sz="2000" dirty="0" smtClean="0">
                <a:solidFill>
                  <a:srgbClr val="FF0000"/>
                </a:solidFill>
                <a:latin typeface="Times New Roman" pitchFamily="18" charset="0"/>
                <a:cs typeface="Times New Roman" pitchFamily="18" charset="0"/>
              </a:rPr>
              <a:t>RENAISSANCE 18</a:t>
            </a:r>
            <a:endParaRPr lang="en-US" sz="2000" dirty="0">
              <a:solidFill>
                <a:srgbClr val="FF0000"/>
              </a:solidFill>
              <a:latin typeface="Times New Roman" pitchFamily="18" charset="0"/>
              <a:cs typeface="Times New Roman" pitchFamily="18" charset="0"/>
            </a:endParaRPr>
          </a:p>
        </p:txBody>
      </p:sp>
      <p:sp>
        <p:nvSpPr>
          <p:cNvPr id="8" name="TextBox 7"/>
          <p:cNvSpPr txBox="1"/>
          <p:nvPr/>
        </p:nvSpPr>
        <p:spPr>
          <a:xfrm>
            <a:off x="228600" y="1028700"/>
            <a:ext cx="6400800" cy="646331"/>
          </a:xfrm>
          <a:prstGeom prst="rect">
            <a:avLst/>
          </a:prstGeom>
          <a:noFill/>
        </p:spPr>
        <p:txBody>
          <a:bodyPr wrap="square" rtlCol="0">
            <a:spAutoFit/>
          </a:bodyPr>
          <a:lstStyle/>
          <a:p>
            <a:pPr algn="just"/>
            <a:endParaRPr lang="en-IN" dirty="0" smtClean="0">
              <a:latin typeface="Times New Roman" pitchFamily="18" charset="0"/>
              <a:cs typeface="Times New Roman" pitchFamily="18" charset="0"/>
            </a:endParaRPr>
          </a:p>
          <a:p>
            <a:pPr algn="just"/>
            <a:endParaRPr lang="en-US" dirty="0"/>
          </a:p>
        </p:txBody>
      </p:sp>
      <p:sp>
        <p:nvSpPr>
          <p:cNvPr id="13" name="TextBox 12"/>
          <p:cNvSpPr txBox="1"/>
          <p:nvPr/>
        </p:nvSpPr>
        <p:spPr>
          <a:xfrm>
            <a:off x="304800" y="1028700"/>
            <a:ext cx="6324600" cy="2585323"/>
          </a:xfrm>
          <a:prstGeom prst="rect">
            <a:avLst/>
          </a:prstGeom>
          <a:noFill/>
        </p:spPr>
        <p:txBody>
          <a:bodyPr wrap="square" rtlCol="0">
            <a:spAutoFit/>
          </a:bodyPr>
          <a:lstStyle/>
          <a:p>
            <a:pPr algn="just"/>
            <a:r>
              <a:rPr lang="en-IN" dirty="0" smtClean="0">
                <a:latin typeface="Times New Roman" pitchFamily="18" charset="0"/>
                <a:cs typeface="Times New Roman" pitchFamily="18" charset="0"/>
              </a:rPr>
              <a:t>Renaissance is a Techno/Cultural fest which provides a big platform for all the students to learn a lot and become multidimensional. The present competitive world demands leaders, entrepreneurs and not simply executives and technocrats. Renaissance acts as a environment, where students learn qualities like coordinating, organizing, pursuing, managing and celebrating which are the qualities of entrepreneurs and leaders. Renaissance is an opportunity, a privilege and an honour bestowed on every student. </a:t>
            </a:r>
            <a:endParaRPr lang="en-US" dirty="0">
              <a:latin typeface="Times New Roman" pitchFamily="18" charset="0"/>
              <a:cs typeface="Times New Roman" pitchFamily="18" charset="0"/>
            </a:endParaRPr>
          </a:p>
        </p:txBody>
      </p:sp>
      <p:sp>
        <p:nvSpPr>
          <p:cNvPr id="18" name="object 11"/>
          <p:cNvSpPr/>
          <p:nvPr/>
        </p:nvSpPr>
        <p:spPr>
          <a:xfrm>
            <a:off x="381000" y="800100"/>
            <a:ext cx="6248400" cy="1905"/>
          </a:xfrm>
          <a:custGeom>
            <a:avLst/>
            <a:gdLst/>
            <a:ahLst/>
            <a:cxnLst/>
            <a:rect l="l" t="t" r="r" b="b"/>
            <a:pathLst>
              <a:path w="6248400" h="1905">
                <a:moveTo>
                  <a:pt x="0" y="0"/>
                </a:moveTo>
                <a:lnTo>
                  <a:pt x="6248387" y="1587"/>
                </a:lnTo>
              </a:path>
            </a:pathLst>
          </a:custGeom>
          <a:ln w="9524">
            <a:solidFill>
              <a:srgbClr val="000000"/>
            </a:solidFill>
          </a:ln>
        </p:spPr>
        <p:txBody>
          <a:bodyPr wrap="square" lIns="0" tIns="0" rIns="0" bIns="0" rtlCol="0"/>
          <a:lstStyle/>
          <a:p>
            <a:endParaRPr dirty="0"/>
          </a:p>
        </p:txBody>
      </p:sp>
      <p:sp>
        <p:nvSpPr>
          <p:cNvPr id="26" name="TextBox 25"/>
          <p:cNvSpPr txBox="1"/>
          <p:nvPr/>
        </p:nvSpPr>
        <p:spPr>
          <a:xfrm>
            <a:off x="357166" y="3686168"/>
            <a:ext cx="6248400" cy="1477328"/>
          </a:xfrm>
          <a:prstGeom prst="rect">
            <a:avLst/>
          </a:prstGeom>
          <a:noFill/>
        </p:spPr>
        <p:txBody>
          <a:bodyPr wrap="square" rtlCol="0">
            <a:spAutoFit/>
          </a:bodyPr>
          <a:lstStyle/>
          <a:p>
            <a:pPr algn="just"/>
            <a:r>
              <a:rPr lang="en-IN" dirty="0" smtClean="0">
                <a:latin typeface="Times New Roman" pitchFamily="18" charset="0"/>
                <a:cs typeface="Times New Roman" pitchFamily="18" charset="0"/>
              </a:rPr>
              <a:t>Renaissance is an hour which provides that special edge and makes every student strong and competent to face the world. It also provides a big platform for more than five hundred colleges witnessing a congregation of nearly seven thousand students and others from all over the country. </a:t>
            </a:r>
            <a:endParaRPr lang="en-US" dirty="0" smtClean="0">
              <a:latin typeface="Times New Roman" pitchFamily="18" charset="0"/>
              <a:cs typeface="Times New Roman" pitchFamily="18" charset="0"/>
            </a:endParaRPr>
          </a:p>
        </p:txBody>
      </p:sp>
      <p:pic>
        <p:nvPicPr>
          <p:cNvPr id="1026" name="Picture 2" descr="C:\Users\Dell\Desktop\29571197_1820754114623066_2320952296105914578_n.jpg"/>
          <p:cNvPicPr>
            <a:picLocks noChangeAspect="1" noChangeArrowheads="1"/>
          </p:cNvPicPr>
          <p:nvPr/>
        </p:nvPicPr>
        <p:blipFill>
          <a:blip r:embed="rId5"/>
          <a:srcRect/>
          <a:stretch>
            <a:fillRect/>
          </a:stretch>
        </p:blipFill>
        <p:spPr bwMode="auto">
          <a:xfrm>
            <a:off x="571480" y="5614994"/>
            <a:ext cx="2714644" cy="2714644"/>
          </a:xfrm>
          <a:prstGeom prst="rect">
            <a:avLst/>
          </a:prstGeom>
        </p:spPr>
        <p:style>
          <a:lnRef idx="0">
            <a:schemeClr val="dk1"/>
          </a:lnRef>
          <a:fillRef idx="3">
            <a:schemeClr val="dk1"/>
          </a:fillRef>
          <a:effectRef idx="3">
            <a:schemeClr val="dk1"/>
          </a:effectRef>
          <a:fontRef idx="minor">
            <a:schemeClr val="lt1"/>
          </a:fontRef>
        </p:style>
      </p:pic>
      <p:pic>
        <p:nvPicPr>
          <p:cNvPr id="1027" name="Picture 3" descr="C:\Users\Dell\Desktop\29542565_1820754304623047_8812320628133392387_n.jpg"/>
          <p:cNvPicPr>
            <a:picLocks noChangeAspect="1" noChangeArrowheads="1"/>
          </p:cNvPicPr>
          <p:nvPr/>
        </p:nvPicPr>
        <p:blipFill>
          <a:blip r:embed="rId6"/>
          <a:srcRect/>
          <a:stretch>
            <a:fillRect/>
          </a:stretch>
        </p:blipFill>
        <p:spPr bwMode="auto">
          <a:xfrm>
            <a:off x="3571876" y="5614994"/>
            <a:ext cx="2857520" cy="2762248"/>
          </a:xfrm>
          <a:prstGeom prst="rect">
            <a:avLst/>
          </a:prstGeom>
        </p:spPr>
        <p:style>
          <a:lnRef idx="0">
            <a:schemeClr val="dk1"/>
          </a:lnRef>
          <a:fillRef idx="3">
            <a:schemeClr val="dk1"/>
          </a:fillRef>
          <a:effectRef idx="3">
            <a:schemeClr val="dk1"/>
          </a:effectRef>
          <a:fontRef idx="minor">
            <a:schemeClr val="lt1"/>
          </a:fontRef>
        </p:style>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5" name="object 5"/>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6" name="object 6"/>
          <p:cNvSpPr/>
          <p:nvPr/>
        </p:nvSpPr>
        <p:spPr>
          <a:xfrm>
            <a:off x="0" y="6134087"/>
            <a:ext cx="6857986" cy="3238493"/>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0" y="190499"/>
            <a:ext cx="1343032" cy="952498"/>
          </a:xfrm>
          <a:prstGeom prst="rect">
            <a:avLst/>
          </a:prstGeom>
          <a:blipFill>
            <a:blip r:embed="rId4" cstate="print"/>
            <a:stretch>
              <a:fillRect/>
            </a:stretch>
          </a:blipFill>
        </p:spPr>
        <p:txBody>
          <a:bodyPr wrap="square" lIns="0" tIns="0" rIns="0" bIns="0" rtlCol="0"/>
          <a:lstStyle/>
          <a:p>
            <a:endParaRPr dirty="0"/>
          </a:p>
        </p:txBody>
      </p:sp>
      <p:sp>
        <p:nvSpPr>
          <p:cNvPr id="8" name="object 8"/>
          <p:cNvSpPr txBox="1"/>
          <p:nvPr/>
        </p:nvSpPr>
        <p:spPr>
          <a:xfrm>
            <a:off x="431801" y="414908"/>
            <a:ext cx="50505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03</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10" name="Rectangle 9"/>
          <p:cNvSpPr/>
          <p:nvPr/>
        </p:nvSpPr>
        <p:spPr>
          <a:xfrm>
            <a:off x="1071546" y="685772"/>
            <a:ext cx="5429288" cy="400110"/>
          </a:xfrm>
          <a:prstGeom prst="rect">
            <a:avLst/>
          </a:prstGeom>
        </p:spPr>
        <p:txBody>
          <a:bodyPr wrap="square">
            <a:spAutoFit/>
          </a:bodyPr>
          <a:lstStyle/>
          <a:p>
            <a:r>
              <a:rPr lang="en-IN" sz="2000" dirty="0" smtClean="0">
                <a:solidFill>
                  <a:srgbClr val="FF0000"/>
                </a:solidFill>
                <a:latin typeface="Times New Roman" pitchFamily="18" charset="0"/>
                <a:cs typeface="Times New Roman" pitchFamily="18" charset="0"/>
              </a:rPr>
              <a:t>TECHNICAL EVENTS - RENAISSANCE 2018</a:t>
            </a:r>
            <a:endParaRPr lang="en-IN" sz="2000" dirty="0">
              <a:solidFill>
                <a:srgbClr val="FF0000"/>
              </a:solidFill>
              <a:latin typeface="Times New Roman" pitchFamily="18" charset="0"/>
              <a:cs typeface="Times New Roman" pitchFamily="18" charset="0"/>
            </a:endParaRPr>
          </a:p>
        </p:txBody>
      </p:sp>
      <p:sp>
        <p:nvSpPr>
          <p:cNvPr id="12" name="object 11"/>
          <p:cNvSpPr/>
          <p:nvPr/>
        </p:nvSpPr>
        <p:spPr>
          <a:xfrm>
            <a:off x="428604" y="1042962"/>
            <a:ext cx="6248400" cy="1905"/>
          </a:xfrm>
          <a:custGeom>
            <a:avLst/>
            <a:gdLst/>
            <a:ahLst/>
            <a:cxnLst/>
            <a:rect l="l" t="t" r="r" b="b"/>
            <a:pathLst>
              <a:path w="6248400" h="1905">
                <a:moveTo>
                  <a:pt x="0" y="0"/>
                </a:moveTo>
                <a:lnTo>
                  <a:pt x="6248387" y="1587"/>
                </a:lnTo>
              </a:path>
            </a:pathLst>
          </a:custGeom>
          <a:ln w="9524">
            <a:solidFill>
              <a:srgbClr val="000000"/>
            </a:solidFill>
          </a:ln>
        </p:spPr>
        <p:txBody>
          <a:bodyPr wrap="square" lIns="0" tIns="0" rIns="0" bIns="0" rtlCol="0"/>
          <a:lstStyle/>
          <a:p>
            <a:endParaRPr dirty="0"/>
          </a:p>
        </p:txBody>
      </p:sp>
      <p:sp>
        <p:nvSpPr>
          <p:cNvPr id="13" name="Rectangle 12"/>
          <p:cNvSpPr/>
          <p:nvPr/>
        </p:nvSpPr>
        <p:spPr>
          <a:xfrm>
            <a:off x="357166" y="1257276"/>
            <a:ext cx="6072230" cy="1754326"/>
          </a:xfrm>
          <a:prstGeom prst="rect">
            <a:avLst/>
          </a:prstGeom>
        </p:spPr>
        <p:txBody>
          <a:bodyPr wrap="square">
            <a:spAutoFit/>
          </a:bodyPr>
          <a:lstStyle/>
          <a:p>
            <a:pPr algn="just"/>
            <a:r>
              <a:rPr lang="en-IN" dirty="0" smtClean="0">
                <a:latin typeface="Times New Roman" pitchFamily="18" charset="0"/>
                <a:cs typeface="Times New Roman" pitchFamily="18" charset="0"/>
              </a:rPr>
              <a:t>Renaissance 2018 was a big success. Department of Electrical Engineering organized various technical events for the beneficial of the students. Certificates as well as cash prizes were offered to students. A huge number of registrations were recorded from the Department of Electrical Engineering in these events.</a:t>
            </a:r>
            <a:endParaRPr lang="en-IN" dirty="0">
              <a:latin typeface="Times New Roman" pitchFamily="18" charset="0"/>
              <a:cs typeface="Times New Roman" pitchFamily="18" charset="0"/>
            </a:endParaRPr>
          </a:p>
        </p:txBody>
      </p:sp>
      <p:sp>
        <p:nvSpPr>
          <p:cNvPr id="15" name="TextBox 14"/>
          <p:cNvSpPr txBox="1"/>
          <p:nvPr/>
        </p:nvSpPr>
        <p:spPr>
          <a:xfrm>
            <a:off x="500042" y="3043226"/>
            <a:ext cx="4143404" cy="369332"/>
          </a:xfrm>
          <a:prstGeom prst="rect">
            <a:avLst/>
          </a:prstGeom>
          <a:noFill/>
        </p:spPr>
        <p:txBody>
          <a:bodyPr wrap="square" rtlCol="0">
            <a:spAutoFit/>
          </a:bodyPr>
          <a:lstStyle/>
          <a:p>
            <a:r>
              <a:rPr lang="en-IN" dirty="0" smtClean="0">
                <a:solidFill>
                  <a:srgbClr val="FF0000"/>
                </a:solidFill>
                <a:latin typeface="Times New Roman" pitchFamily="18" charset="0"/>
                <a:cs typeface="Times New Roman" pitchFamily="18" charset="0"/>
              </a:rPr>
              <a:t>GIZMO</a:t>
            </a:r>
            <a:r>
              <a:rPr lang="en-IN" dirty="0" smtClean="0"/>
              <a:t> </a:t>
            </a:r>
            <a:r>
              <a:rPr lang="en-IN" dirty="0" smtClean="0">
                <a:solidFill>
                  <a:srgbClr val="FF0000"/>
                </a:solidFill>
              </a:rPr>
              <a:t>– </a:t>
            </a:r>
            <a:r>
              <a:rPr lang="en-IN" dirty="0" smtClean="0">
                <a:solidFill>
                  <a:srgbClr val="FF0000"/>
                </a:solidFill>
                <a:latin typeface="Times New Roman" pitchFamily="18" charset="0"/>
                <a:cs typeface="Times New Roman" pitchFamily="18" charset="0"/>
              </a:rPr>
              <a:t>A Paper Presentation Event</a:t>
            </a:r>
            <a:endParaRPr lang="en-IN" dirty="0">
              <a:solidFill>
                <a:srgbClr val="FF0000"/>
              </a:solidFill>
              <a:latin typeface="Times New Roman" pitchFamily="18" charset="0"/>
              <a:cs typeface="Times New Roman" pitchFamily="18" charset="0"/>
            </a:endParaRPr>
          </a:p>
        </p:txBody>
      </p:sp>
      <p:sp>
        <p:nvSpPr>
          <p:cNvPr id="16" name="object 11"/>
          <p:cNvSpPr/>
          <p:nvPr/>
        </p:nvSpPr>
        <p:spPr>
          <a:xfrm>
            <a:off x="428604" y="3471854"/>
            <a:ext cx="6248400" cy="1905"/>
          </a:xfrm>
          <a:custGeom>
            <a:avLst/>
            <a:gdLst/>
            <a:ahLst/>
            <a:cxnLst/>
            <a:rect l="l" t="t" r="r" b="b"/>
            <a:pathLst>
              <a:path w="6248400" h="1905">
                <a:moveTo>
                  <a:pt x="0" y="0"/>
                </a:moveTo>
                <a:lnTo>
                  <a:pt x="6248387" y="1587"/>
                </a:lnTo>
              </a:path>
            </a:pathLst>
          </a:custGeom>
          <a:ln w="9524">
            <a:solidFill>
              <a:srgbClr val="000000"/>
            </a:solidFill>
          </a:ln>
        </p:spPr>
        <p:txBody>
          <a:bodyPr wrap="square" lIns="0" tIns="0" rIns="0" bIns="0" rtlCol="0"/>
          <a:lstStyle/>
          <a:p>
            <a:endParaRPr dirty="0"/>
          </a:p>
        </p:txBody>
      </p:sp>
      <p:sp>
        <p:nvSpPr>
          <p:cNvPr id="17" name="TextBox 16"/>
          <p:cNvSpPr txBox="1"/>
          <p:nvPr/>
        </p:nvSpPr>
        <p:spPr>
          <a:xfrm>
            <a:off x="428604" y="3614730"/>
            <a:ext cx="6072230" cy="3416320"/>
          </a:xfrm>
          <a:prstGeom prst="rect">
            <a:avLst/>
          </a:prstGeom>
          <a:noFill/>
        </p:spPr>
        <p:txBody>
          <a:bodyPr wrap="square" rtlCol="0">
            <a:spAutoFit/>
          </a:bodyPr>
          <a:lstStyle/>
          <a:p>
            <a:pPr algn="just"/>
            <a:r>
              <a:rPr lang="en-US" dirty="0" smtClean="0">
                <a:latin typeface="Times New Roman" pitchFamily="18" charset="0"/>
                <a:cs typeface="Times New Roman" pitchFamily="18" charset="0"/>
              </a:rPr>
              <a:t>The students of the Department of the Electrical Engineering voluntarily took up the initiative to organize the GIZMO (Embryo) under the supervision of Mr. </a:t>
            </a:r>
            <a:r>
              <a:rPr lang="en-US" dirty="0" err="1" smtClean="0">
                <a:latin typeface="Times New Roman" pitchFamily="18" charset="0"/>
                <a:cs typeface="Times New Roman" pitchFamily="18" charset="0"/>
              </a:rPr>
              <a:t>Gopal</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Tiwari</a:t>
            </a:r>
            <a:r>
              <a:rPr lang="en-US" dirty="0" smtClean="0">
                <a:latin typeface="Times New Roman" pitchFamily="18" charset="0"/>
                <a:cs typeface="Times New Roman" pitchFamily="18" charset="0"/>
              </a:rPr>
              <a:t> (Assistant Professor), Mr. Ram Singh (Assistant Professor), Ms. </a:t>
            </a:r>
            <a:r>
              <a:rPr lang="en-US" dirty="0" err="1" smtClean="0">
                <a:latin typeface="Times New Roman" pitchFamily="18" charset="0"/>
                <a:cs typeface="Times New Roman" pitchFamily="18" charset="0"/>
              </a:rPr>
              <a:t>Neha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Agarwal</a:t>
            </a:r>
            <a:r>
              <a:rPr lang="en-US" dirty="0" smtClean="0">
                <a:latin typeface="Times New Roman" pitchFamily="18" charset="0"/>
                <a:cs typeface="Times New Roman" pitchFamily="18" charset="0"/>
              </a:rPr>
              <a:t> (Assistant Professor) under the guidance of Dr. </a:t>
            </a:r>
            <a:r>
              <a:rPr lang="en-US" dirty="0" err="1" smtClean="0">
                <a:latin typeface="Times New Roman" pitchFamily="18" charset="0"/>
                <a:cs typeface="Times New Roman" pitchFamily="18" charset="0"/>
              </a:rPr>
              <a:t>Sandeep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Vyas</a:t>
            </a:r>
            <a:r>
              <a:rPr lang="en-US" dirty="0" smtClean="0">
                <a:latin typeface="Times New Roman" pitchFamily="18" charset="0"/>
                <a:cs typeface="Times New Roman" pitchFamily="18" charset="0"/>
              </a:rPr>
              <a:t> (Associate Professor and Head of the Department). JECRC strives to engineer a better world by inspiring, Informing and influencing its members, engineers and technicians. This event was organized in JECRC conference hall A block from 11:00 Am to 4:00 Pm on 25, March 2018. Total 32 teams participated in this event.</a:t>
            </a:r>
            <a:endParaRPr lang="en-IN" dirty="0" smtClean="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p:txBody>
      </p:sp>
      <p:sp>
        <p:nvSpPr>
          <p:cNvPr id="18" name="TextBox 17"/>
          <p:cNvSpPr txBox="1"/>
          <p:nvPr/>
        </p:nvSpPr>
        <p:spPr>
          <a:xfrm>
            <a:off x="500042" y="6686564"/>
            <a:ext cx="6072230" cy="2308324"/>
          </a:xfrm>
          <a:prstGeom prst="rect">
            <a:avLst/>
          </a:prstGeom>
          <a:noFill/>
        </p:spPr>
        <p:txBody>
          <a:bodyPr wrap="square" rtlCol="0">
            <a:spAutoFit/>
          </a:bodyPr>
          <a:lstStyle/>
          <a:p>
            <a:pPr algn="just"/>
            <a:r>
              <a:rPr lang="en-US" b="1" dirty="0" smtClean="0">
                <a:latin typeface="Times New Roman" pitchFamily="18" charset="0"/>
                <a:cs typeface="Times New Roman" pitchFamily="18" charset="0"/>
              </a:rPr>
              <a:t>Winners:</a:t>
            </a:r>
            <a:endParaRPr lang="en-IN" dirty="0" smtClean="0">
              <a:latin typeface="Times New Roman" pitchFamily="18" charset="0"/>
              <a:cs typeface="Times New Roman" pitchFamily="18" charset="0"/>
            </a:endParaRPr>
          </a:p>
          <a:p>
            <a:pPr algn="just"/>
            <a:r>
              <a:rPr lang="en-US" b="1" dirty="0" smtClean="0">
                <a:latin typeface="Times New Roman" pitchFamily="18" charset="0"/>
                <a:cs typeface="Times New Roman" pitchFamily="18" charset="0"/>
              </a:rPr>
              <a:t>First Prize – </a:t>
            </a:r>
            <a:r>
              <a:rPr lang="en-US" dirty="0" err="1" smtClean="0">
                <a:latin typeface="Times New Roman" pitchFamily="18" charset="0"/>
                <a:cs typeface="Times New Roman" pitchFamily="18" charset="0"/>
              </a:rPr>
              <a:t>Prakhar</a:t>
            </a:r>
            <a:r>
              <a:rPr lang="en-US" dirty="0" smtClean="0">
                <a:latin typeface="Times New Roman" pitchFamily="18" charset="0"/>
                <a:cs typeface="Times New Roman" pitchFamily="18" charset="0"/>
              </a:rPr>
              <a:t> Joshi (3</a:t>
            </a:r>
            <a:r>
              <a:rPr lang="en-US" baseline="30000" dirty="0" smtClean="0">
                <a:latin typeface="Times New Roman" pitchFamily="18" charset="0"/>
                <a:cs typeface="Times New Roman" pitchFamily="18" charset="0"/>
              </a:rPr>
              <a:t>rd</a:t>
            </a:r>
            <a:r>
              <a:rPr lang="en-US" dirty="0" smtClean="0">
                <a:latin typeface="Times New Roman" pitchFamily="18" charset="0"/>
                <a:cs typeface="Times New Roman" pitchFamily="18" charset="0"/>
              </a:rPr>
              <a:t>yr. EE), </a:t>
            </a:r>
            <a:r>
              <a:rPr lang="en-US" dirty="0" err="1" smtClean="0">
                <a:latin typeface="Times New Roman" pitchFamily="18" charset="0"/>
                <a:cs typeface="Times New Roman" pitchFamily="18" charset="0"/>
              </a:rPr>
              <a:t>Shipra</a:t>
            </a:r>
            <a:r>
              <a:rPr lang="en-US" dirty="0" smtClean="0">
                <a:latin typeface="Times New Roman" pitchFamily="18" charset="0"/>
                <a:cs typeface="Times New Roman" pitchFamily="18" charset="0"/>
              </a:rPr>
              <a:t> Sharma (3</a:t>
            </a:r>
            <a:r>
              <a:rPr lang="en-US" baseline="30000" dirty="0" smtClean="0">
                <a:latin typeface="Times New Roman" pitchFamily="18" charset="0"/>
                <a:cs typeface="Times New Roman" pitchFamily="18" charset="0"/>
              </a:rPr>
              <a:t>rd</a:t>
            </a:r>
            <a:r>
              <a:rPr lang="en-US" dirty="0" smtClean="0">
                <a:latin typeface="Times New Roman" pitchFamily="18" charset="0"/>
                <a:cs typeface="Times New Roman" pitchFamily="18" charset="0"/>
              </a:rPr>
              <a:t>yr. CSE)</a:t>
            </a:r>
            <a:r>
              <a:rPr lang="en-IN"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won the certificate with cash award of Rs 1100 and </a:t>
            </a:r>
            <a:r>
              <a:rPr lang="en-US" dirty="0" err="1" smtClean="0">
                <a:latin typeface="Times New Roman" pitchFamily="18" charset="0"/>
                <a:cs typeface="Times New Roman" pitchFamily="18" charset="0"/>
              </a:rPr>
              <a:t>Momento</a:t>
            </a:r>
            <a:r>
              <a:rPr lang="en-US" dirty="0" smtClean="0">
                <a:latin typeface="Times New Roman" pitchFamily="18" charset="0"/>
                <a:cs typeface="Times New Roman" pitchFamily="18" charset="0"/>
              </a:rPr>
              <a:t>.</a:t>
            </a:r>
            <a:endParaRPr lang="en-IN" dirty="0" smtClean="0">
              <a:latin typeface="Times New Roman" pitchFamily="18" charset="0"/>
              <a:cs typeface="Times New Roman" pitchFamily="18" charset="0"/>
            </a:endParaRPr>
          </a:p>
          <a:p>
            <a:pPr algn="just"/>
            <a:r>
              <a:rPr lang="en-US" b="1" dirty="0" smtClean="0">
                <a:latin typeface="Times New Roman" pitchFamily="18" charset="0"/>
                <a:cs typeface="Times New Roman" pitchFamily="18" charset="0"/>
              </a:rPr>
              <a:t>Second Prize</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Preyas</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Garg</a:t>
            </a:r>
            <a:r>
              <a:rPr lang="en-US" dirty="0" smtClean="0">
                <a:latin typeface="Times New Roman" pitchFamily="18" charset="0"/>
                <a:cs typeface="Times New Roman" pitchFamily="18" charset="0"/>
              </a:rPr>
              <a:t> (2</a:t>
            </a:r>
            <a:r>
              <a:rPr lang="en-US" baseline="30000" dirty="0" smtClean="0">
                <a:latin typeface="Times New Roman" pitchFamily="18" charset="0"/>
                <a:cs typeface="Times New Roman" pitchFamily="18" charset="0"/>
              </a:rPr>
              <a:t>nd</a:t>
            </a:r>
            <a:r>
              <a:rPr lang="en-US" dirty="0" smtClean="0">
                <a:latin typeface="Times New Roman" pitchFamily="18" charset="0"/>
                <a:cs typeface="Times New Roman" pitchFamily="18" charset="0"/>
              </a:rPr>
              <a:t> yr CSE), Deepak </a:t>
            </a:r>
            <a:r>
              <a:rPr lang="en-US" dirty="0" err="1" smtClean="0">
                <a:latin typeface="Times New Roman" pitchFamily="18" charset="0"/>
                <a:cs typeface="Times New Roman" pitchFamily="18" charset="0"/>
              </a:rPr>
              <a:t>Paliwal</a:t>
            </a:r>
            <a:r>
              <a:rPr lang="en-US" dirty="0" smtClean="0">
                <a:latin typeface="Times New Roman" pitchFamily="18" charset="0"/>
                <a:cs typeface="Times New Roman" pitchFamily="18" charset="0"/>
              </a:rPr>
              <a:t> (3</a:t>
            </a:r>
            <a:r>
              <a:rPr lang="en-US" baseline="30000" dirty="0" smtClean="0">
                <a:latin typeface="Times New Roman" pitchFamily="18" charset="0"/>
                <a:cs typeface="Times New Roman" pitchFamily="18" charset="0"/>
              </a:rPr>
              <a:t>rd</a:t>
            </a:r>
            <a:r>
              <a:rPr lang="en-US" dirty="0" smtClean="0">
                <a:latin typeface="Times New Roman" pitchFamily="18" charset="0"/>
                <a:cs typeface="Times New Roman" pitchFamily="18" charset="0"/>
              </a:rPr>
              <a:t> yr EE) won the certificate with cash prize of Rs 1000 and </a:t>
            </a:r>
            <a:r>
              <a:rPr lang="en-US" dirty="0" err="1" smtClean="0">
                <a:latin typeface="Times New Roman" pitchFamily="18" charset="0"/>
                <a:cs typeface="Times New Roman" pitchFamily="18" charset="0"/>
              </a:rPr>
              <a:t>Momento</a:t>
            </a:r>
            <a:r>
              <a:rPr lang="en-US" dirty="0" smtClean="0">
                <a:latin typeface="Times New Roman" pitchFamily="18" charset="0"/>
                <a:cs typeface="Times New Roman" pitchFamily="18" charset="0"/>
              </a:rPr>
              <a:t>.</a:t>
            </a:r>
            <a:endParaRPr lang="en-IN" dirty="0" smtClean="0">
              <a:latin typeface="Times New Roman" pitchFamily="18" charset="0"/>
              <a:cs typeface="Times New Roman" pitchFamily="18" charset="0"/>
            </a:endParaRPr>
          </a:p>
          <a:p>
            <a:endParaRPr lang="en-IN" dirty="0"/>
          </a:p>
        </p:txBody>
      </p:sp>
    </p:spTree>
    <p:extLst>
      <p:ext uri="{BB962C8B-B14F-4D97-AF65-F5344CB8AC3E}">
        <p14:creationId xmlns="" xmlns:p14="http://schemas.microsoft.com/office/powerpoint/2010/main" val="18867467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5" name="object 5"/>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6" name="object 6"/>
          <p:cNvSpPr/>
          <p:nvPr/>
        </p:nvSpPr>
        <p:spPr>
          <a:xfrm>
            <a:off x="0" y="6134087"/>
            <a:ext cx="6857986" cy="3238493"/>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0" y="190499"/>
            <a:ext cx="1343032" cy="952498"/>
          </a:xfrm>
          <a:prstGeom prst="rect">
            <a:avLst/>
          </a:prstGeom>
          <a:blipFill>
            <a:blip r:embed="rId4" cstate="print"/>
            <a:stretch>
              <a:fillRect/>
            </a:stretch>
          </a:blipFill>
        </p:spPr>
        <p:txBody>
          <a:bodyPr wrap="square" lIns="0" tIns="0" rIns="0" bIns="0" rtlCol="0"/>
          <a:lstStyle/>
          <a:p>
            <a:endParaRPr dirty="0"/>
          </a:p>
        </p:txBody>
      </p:sp>
      <p:sp>
        <p:nvSpPr>
          <p:cNvPr id="8" name="object 8"/>
          <p:cNvSpPr txBox="1"/>
          <p:nvPr/>
        </p:nvSpPr>
        <p:spPr>
          <a:xfrm>
            <a:off x="431801" y="414908"/>
            <a:ext cx="505052" cy="463653"/>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03</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pic>
        <p:nvPicPr>
          <p:cNvPr id="11" name="Picture 10" descr="E:\New folder (3)\IMG-20180326-WA0035.jpg"/>
          <p:cNvPicPr/>
          <p:nvPr/>
        </p:nvPicPr>
        <p:blipFill>
          <a:blip r:embed="rId5">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142852" y="1400152"/>
            <a:ext cx="3214710" cy="1928826"/>
          </a:xfrm>
          <a:prstGeom prst="rect">
            <a:avLst/>
          </a:prstGeom>
          <a:ln/>
        </p:spPr>
        <p:style>
          <a:lnRef idx="0">
            <a:schemeClr val="dk1"/>
          </a:lnRef>
          <a:fillRef idx="3">
            <a:schemeClr val="dk1"/>
          </a:fillRef>
          <a:effectRef idx="3">
            <a:schemeClr val="dk1"/>
          </a:effectRef>
          <a:fontRef idx="minor">
            <a:schemeClr val="lt1"/>
          </a:fontRef>
        </p:style>
      </p:pic>
      <p:pic>
        <p:nvPicPr>
          <p:cNvPr id="12" name="Picture 11" descr="E:\New folder (3)\IMG-20180326-WA0032.jpg"/>
          <p:cNvPicPr/>
          <p:nvPr/>
        </p:nvPicPr>
        <p:blipFill>
          <a:blip r:embed="rId6">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3571876" y="1400152"/>
            <a:ext cx="3000420" cy="1928826"/>
          </a:xfrm>
          <a:prstGeom prst="rect">
            <a:avLst/>
          </a:prstGeom>
          <a:ln/>
        </p:spPr>
        <p:style>
          <a:lnRef idx="0">
            <a:schemeClr val="dk1"/>
          </a:lnRef>
          <a:fillRef idx="3">
            <a:schemeClr val="dk1"/>
          </a:fillRef>
          <a:effectRef idx="3">
            <a:schemeClr val="dk1"/>
          </a:effectRef>
          <a:fontRef idx="minor">
            <a:schemeClr val="lt1"/>
          </a:fontRef>
        </p:style>
      </p:pic>
      <p:sp>
        <p:nvSpPr>
          <p:cNvPr id="13" name="TextBox 12"/>
          <p:cNvSpPr txBox="1"/>
          <p:nvPr/>
        </p:nvSpPr>
        <p:spPr>
          <a:xfrm>
            <a:off x="214290" y="3829044"/>
            <a:ext cx="6500858" cy="923330"/>
          </a:xfrm>
          <a:prstGeom prst="rect">
            <a:avLst/>
          </a:prstGeom>
          <a:noFill/>
        </p:spPr>
        <p:txBody>
          <a:bodyPr wrap="square" rtlCol="0">
            <a:spAutoFit/>
          </a:bodyPr>
          <a:lstStyle/>
          <a:p>
            <a:pPr algn="just"/>
            <a:r>
              <a:rPr lang="en-IN" dirty="0" smtClean="0">
                <a:latin typeface="Times New Roman" pitchFamily="18" charset="0"/>
                <a:cs typeface="Times New Roman" pitchFamily="18" charset="0"/>
              </a:rPr>
              <a:t>Students Coordinators were </a:t>
            </a:r>
            <a:r>
              <a:rPr lang="en-US" dirty="0" err="1" smtClean="0">
                <a:latin typeface="Times New Roman" pitchFamily="18" charset="0"/>
                <a:cs typeface="Times New Roman" pitchFamily="18" charset="0"/>
              </a:rPr>
              <a:t>Akanksha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Sinha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Mridula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Soni</a:t>
            </a:r>
            <a:r>
              <a:rPr lang="en-IN"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Ayush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Agarwal</a:t>
            </a:r>
            <a:r>
              <a:rPr lang="en-IN"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Arpit</a:t>
            </a:r>
            <a:r>
              <a:rPr lang="en-US" dirty="0" smtClean="0">
                <a:latin typeface="Times New Roman" pitchFamily="18" charset="0"/>
                <a:cs typeface="Times New Roman" pitchFamily="18" charset="0"/>
              </a:rPr>
              <a:t> Jain</a:t>
            </a:r>
            <a:r>
              <a:rPr lang="en-IN"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Sangeeta</a:t>
            </a:r>
            <a:r>
              <a:rPr lang="en-US" dirty="0" smtClean="0">
                <a:latin typeface="Times New Roman" pitchFamily="18" charset="0"/>
                <a:cs typeface="Times New Roman" pitchFamily="18" charset="0"/>
              </a:rPr>
              <a:t> Sharma</a:t>
            </a:r>
            <a:r>
              <a:rPr lang="en-IN"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Ranjeet</a:t>
            </a:r>
            <a:r>
              <a:rPr lang="en-US" dirty="0" smtClean="0">
                <a:latin typeface="Times New Roman" pitchFamily="18" charset="0"/>
                <a:cs typeface="Times New Roman" pitchFamily="18" charset="0"/>
              </a:rPr>
              <a:t> Singh</a:t>
            </a:r>
            <a:r>
              <a:rPr lang="en-IN"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Ashish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Agarwal</a:t>
            </a:r>
            <a:r>
              <a:rPr lang="en-IN"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Isha</a:t>
            </a:r>
            <a:r>
              <a:rPr lang="en-US" dirty="0" smtClean="0">
                <a:latin typeface="Times New Roman" pitchFamily="18" charset="0"/>
                <a:cs typeface="Times New Roman" pitchFamily="18" charset="0"/>
              </a:rPr>
              <a:t> Jain</a:t>
            </a:r>
            <a:r>
              <a:rPr lang="en-IN"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Mansi</a:t>
            </a:r>
            <a:r>
              <a:rPr lang="en-US" dirty="0" smtClean="0">
                <a:latin typeface="Times New Roman" pitchFamily="18" charset="0"/>
                <a:cs typeface="Times New Roman" pitchFamily="18" charset="0"/>
              </a:rPr>
              <a:t> Sharma</a:t>
            </a:r>
            <a:r>
              <a:rPr lang="en-IN"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Roshan</a:t>
            </a:r>
            <a:r>
              <a:rPr lang="en-US" dirty="0" smtClean="0">
                <a:latin typeface="Times New Roman" pitchFamily="18" charset="0"/>
                <a:cs typeface="Times New Roman" pitchFamily="18" charset="0"/>
              </a:rPr>
              <a:t> Jain	</a:t>
            </a:r>
            <a:endParaRPr lang="en-IN" dirty="0">
              <a:latin typeface="Times New Roman" pitchFamily="18" charset="0"/>
              <a:cs typeface="Times New Roman" pitchFamily="18" charset="0"/>
            </a:endParaRPr>
          </a:p>
        </p:txBody>
      </p:sp>
      <p:sp>
        <p:nvSpPr>
          <p:cNvPr id="14" name="TextBox 13"/>
          <p:cNvSpPr txBox="1"/>
          <p:nvPr/>
        </p:nvSpPr>
        <p:spPr>
          <a:xfrm>
            <a:off x="357166" y="4900614"/>
            <a:ext cx="3857652" cy="369332"/>
          </a:xfrm>
          <a:prstGeom prst="rect">
            <a:avLst/>
          </a:prstGeom>
          <a:noFill/>
        </p:spPr>
        <p:txBody>
          <a:bodyPr wrap="square" rtlCol="0">
            <a:spAutoFit/>
          </a:bodyPr>
          <a:lstStyle/>
          <a:p>
            <a:r>
              <a:rPr lang="en-US" dirty="0" smtClean="0">
                <a:solidFill>
                  <a:srgbClr val="FF0000"/>
                </a:solidFill>
                <a:latin typeface="Times New Roman" pitchFamily="18" charset="0"/>
                <a:cs typeface="Times New Roman" pitchFamily="18" charset="0"/>
              </a:rPr>
              <a:t>TECHNOWORD CONTEST </a:t>
            </a:r>
            <a:endParaRPr lang="en-IN" dirty="0">
              <a:solidFill>
                <a:srgbClr val="FF0000"/>
              </a:solidFill>
              <a:latin typeface="Times New Roman" pitchFamily="18" charset="0"/>
              <a:cs typeface="Times New Roman" pitchFamily="18" charset="0"/>
            </a:endParaRPr>
          </a:p>
        </p:txBody>
      </p:sp>
      <p:sp>
        <p:nvSpPr>
          <p:cNvPr id="16" name="object 11"/>
          <p:cNvSpPr/>
          <p:nvPr/>
        </p:nvSpPr>
        <p:spPr>
          <a:xfrm>
            <a:off x="357166" y="5257804"/>
            <a:ext cx="6248400" cy="1905"/>
          </a:xfrm>
          <a:custGeom>
            <a:avLst/>
            <a:gdLst/>
            <a:ahLst/>
            <a:cxnLst/>
            <a:rect l="l" t="t" r="r" b="b"/>
            <a:pathLst>
              <a:path w="6248400" h="1905">
                <a:moveTo>
                  <a:pt x="0" y="0"/>
                </a:moveTo>
                <a:lnTo>
                  <a:pt x="6248387" y="1587"/>
                </a:lnTo>
              </a:path>
            </a:pathLst>
          </a:custGeom>
          <a:ln w="9524">
            <a:solidFill>
              <a:srgbClr val="000000"/>
            </a:solidFill>
          </a:ln>
        </p:spPr>
        <p:txBody>
          <a:bodyPr wrap="square" lIns="0" tIns="0" rIns="0" bIns="0" rtlCol="0"/>
          <a:lstStyle/>
          <a:p>
            <a:endParaRPr dirty="0"/>
          </a:p>
        </p:txBody>
      </p:sp>
      <p:sp>
        <p:nvSpPr>
          <p:cNvPr id="17" name="TextBox 16"/>
          <p:cNvSpPr txBox="1"/>
          <p:nvPr/>
        </p:nvSpPr>
        <p:spPr>
          <a:xfrm>
            <a:off x="357166" y="5329242"/>
            <a:ext cx="6143668" cy="4801314"/>
          </a:xfrm>
          <a:prstGeom prst="rect">
            <a:avLst/>
          </a:prstGeom>
          <a:noFill/>
        </p:spPr>
        <p:txBody>
          <a:bodyPr wrap="square" rtlCol="0">
            <a:spAutoFit/>
          </a:bodyPr>
          <a:lstStyle/>
          <a:p>
            <a:pPr algn="just"/>
            <a:r>
              <a:rPr lang="en-IN" dirty="0" smtClean="0">
                <a:latin typeface="Times New Roman" pitchFamily="18" charset="0"/>
                <a:cs typeface="Times New Roman" pitchFamily="18" charset="0"/>
              </a:rPr>
              <a:t>To check the practical knowledge of the young minds, an amazing technical event TECHNOWORD CONTEST was organized on the </a:t>
            </a:r>
            <a:r>
              <a:rPr lang="en-US" dirty="0" smtClean="0">
                <a:latin typeface="Times New Roman" pitchFamily="18" charset="0"/>
                <a:cs typeface="Times New Roman" pitchFamily="18" charset="0"/>
              </a:rPr>
              <a:t>on the 25</a:t>
            </a:r>
            <a:r>
              <a:rPr lang="en-US" baseline="30000" dirty="0" smtClean="0">
                <a:latin typeface="Times New Roman" pitchFamily="18" charset="0"/>
                <a:cs typeface="Times New Roman" pitchFamily="18" charset="0"/>
              </a:rPr>
              <a:t>th</a:t>
            </a:r>
            <a:r>
              <a:rPr lang="en-US" dirty="0" smtClean="0">
                <a:latin typeface="Times New Roman" pitchFamily="18" charset="0"/>
                <a:cs typeface="Times New Roman" pitchFamily="18" charset="0"/>
              </a:rPr>
              <a:t> of March, 2018 in BLG 13 from 12:30 PM to 3:30 PM </a:t>
            </a:r>
            <a:r>
              <a:rPr lang="en-IN" dirty="0" smtClean="0">
                <a:latin typeface="Times New Roman" pitchFamily="18" charset="0"/>
                <a:cs typeface="Times New Roman" pitchFamily="18" charset="0"/>
              </a:rPr>
              <a:t>for the students of Electrical Department. </a:t>
            </a:r>
            <a:r>
              <a:rPr lang="en-US" dirty="0" smtClean="0">
                <a:latin typeface="Times New Roman" pitchFamily="18" charset="0"/>
                <a:cs typeface="Times New Roman" pitchFamily="18" charset="0"/>
              </a:rPr>
              <a:t>The event was coordinated by Mr. Sunil Kumar Sharma (Assistant Professor), Mr. </a:t>
            </a:r>
            <a:r>
              <a:rPr lang="en-US" dirty="0" err="1" smtClean="0">
                <a:latin typeface="Times New Roman" pitchFamily="18" charset="0"/>
                <a:cs typeface="Times New Roman" pitchFamily="18" charset="0"/>
              </a:rPr>
              <a:t>Atul</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Kulshrestha</a:t>
            </a:r>
            <a:r>
              <a:rPr lang="en-US" dirty="0" smtClean="0">
                <a:latin typeface="Times New Roman" pitchFamily="18" charset="0"/>
                <a:cs typeface="Times New Roman" pitchFamily="18" charset="0"/>
              </a:rPr>
              <a:t> (Assistant Professor) and Mr. Manish Pal (Assistant Professor) under the guidance of Dr. </a:t>
            </a:r>
            <a:r>
              <a:rPr lang="en-US" dirty="0" err="1" smtClean="0">
                <a:latin typeface="Times New Roman" pitchFamily="18" charset="0"/>
                <a:cs typeface="Times New Roman" pitchFamily="18" charset="0"/>
              </a:rPr>
              <a:t>Sandeep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Vyas</a:t>
            </a:r>
            <a:r>
              <a:rPr lang="en-US" dirty="0" smtClean="0">
                <a:latin typeface="Times New Roman" pitchFamily="18" charset="0"/>
                <a:cs typeface="Times New Roman" pitchFamily="18" charset="0"/>
              </a:rPr>
              <a:t> (Associate Professor and Head of the department). Total 27 teams participated in this event.</a:t>
            </a:r>
          </a:p>
          <a:p>
            <a:pPr algn="just"/>
            <a:endParaRPr lang="en-US"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Winners:</a:t>
            </a:r>
            <a:endParaRPr lang="en-IN" b="1"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First Prize – </a:t>
            </a:r>
            <a:r>
              <a:rPr lang="en-US" dirty="0" err="1" smtClean="0">
                <a:latin typeface="Times New Roman" pitchFamily="18" charset="0"/>
                <a:cs typeface="Times New Roman" pitchFamily="18" charset="0"/>
              </a:rPr>
              <a:t>Abhishek</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khandelwal</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Anshul</a:t>
            </a:r>
            <a:r>
              <a:rPr lang="en-US" dirty="0" smtClean="0">
                <a:latin typeface="Times New Roman" pitchFamily="18" charset="0"/>
                <a:cs typeface="Times New Roman" pitchFamily="18" charset="0"/>
              </a:rPr>
              <a:t> Tailor, </a:t>
            </a:r>
            <a:r>
              <a:rPr lang="en-US" dirty="0" err="1" smtClean="0">
                <a:latin typeface="Times New Roman" pitchFamily="18" charset="0"/>
                <a:cs typeface="Times New Roman" pitchFamily="18" charset="0"/>
              </a:rPr>
              <a:t>Yash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Gautam</a:t>
            </a:r>
            <a:r>
              <a:rPr lang="en-US" dirty="0" smtClean="0">
                <a:latin typeface="Times New Roman" pitchFamily="18" charset="0"/>
                <a:cs typeface="Times New Roman" pitchFamily="18" charset="0"/>
              </a:rPr>
              <a:t> (2</a:t>
            </a:r>
            <a:r>
              <a:rPr lang="en-US" baseline="30000" dirty="0" smtClean="0">
                <a:latin typeface="Times New Roman" pitchFamily="18" charset="0"/>
                <a:cs typeface="Times New Roman" pitchFamily="18" charset="0"/>
              </a:rPr>
              <a:t>nd</a:t>
            </a:r>
            <a:r>
              <a:rPr lang="en-US" dirty="0" smtClean="0">
                <a:latin typeface="Times New Roman" pitchFamily="18" charset="0"/>
                <a:cs typeface="Times New Roman" pitchFamily="18" charset="0"/>
              </a:rPr>
              <a:t>yr. EE) won the certificate with cash award of Rs. 1100/- and memento.</a:t>
            </a:r>
            <a:endParaRPr lang="en-IN" dirty="0" smtClean="0">
              <a:latin typeface="Times New Roman" pitchFamily="18" charset="0"/>
              <a:cs typeface="Times New Roman" pitchFamily="18" charset="0"/>
            </a:endParaRPr>
          </a:p>
          <a:p>
            <a:pPr algn="just"/>
            <a:endParaRPr lang="en-IN" dirty="0" smtClean="0">
              <a:latin typeface="Times New Roman" pitchFamily="18" charset="0"/>
              <a:cs typeface="Times New Roman" pitchFamily="18" charset="0"/>
            </a:endParaRPr>
          </a:p>
          <a:p>
            <a:r>
              <a:rPr lang="en-US" dirty="0" smtClean="0"/>
              <a:t> </a:t>
            </a:r>
            <a:endParaRPr lang="en-IN" dirty="0" smtClean="0"/>
          </a:p>
          <a:p>
            <a:endParaRPr lang="en-IN" dirty="0"/>
          </a:p>
        </p:txBody>
      </p:sp>
    </p:spTree>
    <p:extLst>
      <p:ext uri="{BB962C8B-B14F-4D97-AF65-F5344CB8AC3E}">
        <p14:creationId xmlns="" xmlns:p14="http://schemas.microsoft.com/office/powerpoint/2010/main" val="18867467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5" name="object 5"/>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6" name="object 6"/>
          <p:cNvSpPr/>
          <p:nvPr/>
        </p:nvSpPr>
        <p:spPr>
          <a:xfrm>
            <a:off x="0" y="6134087"/>
            <a:ext cx="6857986" cy="3238493"/>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0" y="190499"/>
            <a:ext cx="1343032" cy="952498"/>
          </a:xfrm>
          <a:prstGeom prst="rect">
            <a:avLst/>
          </a:prstGeom>
          <a:blipFill>
            <a:blip r:embed="rId4" cstate="print"/>
            <a:stretch>
              <a:fillRect/>
            </a:stretch>
          </a:blipFill>
        </p:spPr>
        <p:txBody>
          <a:bodyPr wrap="square" lIns="0" tIns="0" rIns="0" bIns="0" rtlCol="0"/>
          <a:lstStyle/>
          <a:p>
            <a:endParaRPr dirty="0"/>
          </a:p>
        </p:txBody>
      </p:sp>
      <p:sp>
        <p:nvSpPr>
          <p:cNvPr id="8" name="object 8"/>
          <p:cNvSpPr txBox="1"/>
          <p:nvPr/>
        </p:nvSpPr>
        <p:spPr>
          <a:xfrm>
            <a:off x="431801" y="414908"/>
            <a:ext cx="50505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03</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18" name="TextBox 17"/>
          <p:cNvSpPr txBox="1"/>
          <p:nvPr/>
        </p:nvSpPr>
        <p:spPr>
          <a:xfrm>
            <a:off x="500042" y="1400152"/>
            <a:ext cx="6000792" cy="646331"/>
          </a:xfrm>
          <a:prstGeom prst="rect">
            <a:avLst/>
          </a:prstGeom>
          <a:noFill/>
        </p:spPr>
        <p:txBody>
          <a:bodyPr wrap="square" rtlCol="0">
            <a:spAutoFit/>
          </a:bodyPr>
          <a:lstStyle/>
          <a:p>
            <a:endParaRPr lang="en-IN" dirty="0" smtClean="0"/>
          </a:p>
          <a:p>
            <a:endParaRPr lang="en-IN" dirty="0"/>
          </a:p>
        </p:txBody>
      </p:sp>
      <p:sp>
        <p:nvSpPr>
          <p:cNvPr id="10" name="TextBox 9"/>
          <p:cNvSpPr txBox="1"/>
          <p:nvPr/>
        </p:nvSpPr>
        <p:spPr>
          <a:xfrm>
            <a:off x="428604" y="1257276"/>
            <a:ext cx="5857916" cy="1477328"/>
          </a:xfrm>
          <a:prstGeom prst="rect">
            <a:avLst/>
          </a:prstGeom>
          <a:noFill/>
        </p:spPr>
        <p:txBody>
          <a:bodyPr wrap="square" rtlCol="0">
            <a:spAutoFit/>
          </a:bodyPr>
          <a:lstStyle/>
          <a:p>
            <a:pPr algn="just"/>
            <a:r>
              <a:rPr lang="en-US" b="1" dirty="0" smtClean="0">
                <a:latin typeface="Times New Roman" pitchFamily="18" charset="0"/>
                <a:cs typeface="Times New Roman" pitchFamily="18" charset="0"/>
              </a:rPr>
              <a:t>Second Prize – </a:t>
            </a:r>
            <a:r>
              <a:rPr lang="en-US" dirty="0" err="1" smtClean="0">
                <a:latin typeface="Times New Roman" pitchFamily="18" charset="0"/>
                <a:cs typeface="Times New Roman" pitchFamily="18" charset="0"/>
              </a:rPr>
              <a:t>Neelansh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Mittal</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Nishant</a:t>
            </a:r>
            <a:r>
              <a:rPr lang="en-US" dirty="0" smtClean="0">
                <a:latin typeface="Times New Roman" pitchFamily="18" charset="0"/>
                <a:cs typeface="Times New Roman" pitchFamily="18" charset="0"/>
              </a:rPr>
              <a:t> Jain, </a:t>
            </a:r>
            <a:r>
              <a:rPr lang="en-US" dirty="0" err="1" smtClean="0">
                <a:latin typeface="Times New Roman" pitchFamily="18" charset="0"/>
                <a:cs typeface="Times New Roman" pitchFamily="18" charset="0"/>
              </a:rPr>
              <a:t>Nishu</a:t>
            </a:r>
            <a:r>
              <a:rPr lang="en-US" dirty="0" smtClean="0">
                <a:latin typeface="Times New Roman" pitchFamily="18" charset="0"/>
                <a:cs typeface="Times New Roman" pitchFamily="18" charset="0"/>
              </a:rPr>
              <a:t> Jain (2</a:t>
            </a:r>
            <a:r>
              <a:rPr lang="en-US" baseline="30000" dirty="0" smtClean="0">
                <a:latin typeface="Times New Roman" pitchFamily="18" charset="0"/>
                <a:cs typeface="Times New Roman" pitchFamily="18" charset="0"/>
              </a:rPr>
              <a:t>nd</a:t>
            </a:r>
            <a:r>
              <a:rPr lang="en-US" dirty="0" smtClean="0">
                <a:latin typeface="Times New Roman" pitchFamily="18" charset="0"/>
                <a:cs typeface="Times New Roman" pitchFamily="18" charset="0"/>
              </a:rPr>
              <a:t>yr. EE)</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won the certificate with cash award of Rs. 500/- and memento.</a:t>
            </a:r>
            <a:endParaRPr lang="en-IN"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a:t>
            </a:r>
            <a:endParaRPr lang="en-IN" dirty="0" smtClean="0">
              <a:latin typeface="Times New Roman" pitchFamily="18" charset="0"/>
              <a:cs typeface="Times New Roman" pitchFamily="18" charset="0"/>
            </a:endParaRPr>
          </a:p>
          <a:p>
            <a:endParaRPr lang="en-IN" dirty="0"/>
          </a:p>
        </p:txBody>
      </p:sp>
      <p:pic>
        <p:nvPicPr>
          <p:cNvPr id="12" name="Picture 11" descr="C:\Documents and Settings\Administrator\Desktop\IMG_9310.JPG"/>
          <p:cNvPicPr/>
          <p:nvPr/>
        </p:nvPicPr>
        <p:blipFill>
          <a:blip r:embed="rId5" cstate="print"/>
          <a:srcRect/>
          <a:stretch>
            <a:fillRect/>
          </a:stretch>
        </p:blipFill>
        <p:spPr bwMode="auto">
          <a:xfrm>
            <a:off x="357167" y="2328847"/>
            <a:ext cx="3000395" cy="2357454"/>
          </a:xfrm>
          <a:prstGeom prst="rect">
            <a:avLst/>
          </a:prstGeom>
          <a:ln>
            <a:headEnd/>
            <a:tailEnd/>
          </a:ln>
        </p:spPr>
        <p:style>
          <a:lnRef idx="0">
            <a:schemeClr val="dk1"/>
          </a:lnRef>
          <a:fillRef idx="3">
            <a:schemeClr val="dk1"/>
          </a:fillRef>
          <a:effectRef idx="3">
            <a:schemeClr val="dk1"/>
          </a:effectRef>
          <a:fontRef idx="minor">
            <a:schemeClr val="lt1"/>
          </a:fontRef>
        </p:style>
      </p:pic>
      <p:pic>
        <p:nvPicPr>
          <p:cNvPr id="13" name="Picture 12" descr="C:\Documents and Settings\Administrator\Desktop\IMG_9305.JPG"/>
          <p:cNvPicPr/>
          <p:nvPr/>
        </p:nvPicPr>
        <p:blipFill>
          <a:blip r:embed="rId6" cstate="print"/>
          <a:srcRect/>
          <a:stretch>
            <a:fillRect/>
          </a:stretch>
        </p:blipFill>
        <p:spPr bwMode="auto">
          <a:xfrm>
            <a:off x="3571876" y="2328846"/>
            <a:ext cx="2928958" cy="2357454"/>
          </a:xfrm>
          <a:prstGeom prst="rect">
            <a:avLst/>
          </a:prstGeom>
          <a:ln>
            <a:headEnd/>
            <a:tailEnd/>
          </a:ln>
        </p:spPr>
        <p:style>
          <a:lnRef idx="0">
            <a:schemeClr val="dk1"/>
          </a:lnRef>
          <a:fillRef idx="3">
            <a:schemeClr val="dk1"/>
          </a:fillRef>
          <a:effectRef idx="3">
            <a:schemeClr val="dk1"/>
          </a:effectRef>
          <a:fontRef idx="minor">
            <a:schemeClr val="lt1"/>
          </a:fontRef>
        </p:style>
      </p:pic>
      <p:sp>
        <p:nvSpPr>
          <p:cNvPr id="14" name="Rectangle 13"/>
          <p:cNvSpPr/>
          <p:nvPr/>
        </p:nvSpPr>
        <p:spPr>
          <a:xfrm>
            <a:off x="357167" y="4900614"/>
            <a:ext cx="6215106" cy="4801314"/>
          </a:xfrm>
          <a:prstGeom prst="rect">
            <a:avLst/>
          </a:prstGeom>
        </p:spPr>
        <p:txBody>
          <a:bodyPr wrap="square">
            <a:spAutoFit/>
          </a:bodyPr>
          <a:lstStyle/>
          <a:p>
            <a:pPr algn="just"/>
            <a:r>
              <a:rPr lang="en-IN" dirty="0" smtClean="0">
                <a:latin typeface="Times New Roman" pitchFamily="18" charset="0"/>
                <a:cs typeface="Times New Roman" pitchFamily="18" charset="0"/>
              </a:rPr>
              <a:t>Students Coordinators were </a:t>
            </a:r>
            <a:r>
              <a:rPr lang="en-US" dirty="0" err="1" smtClean="0">
                <a:latin typeface="Times New Roman" pitchFamily="18" charset="0"/>
                <a:cs typeface="Times New Roman" pitchFamily="18" charset="0"/>
              </a:rPr>
              <a:t>Rohit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kumar</a:t>
            </a:r>
            <a:r>
              <a:rPr lang="en-US" dirty="0" smtClean="0">
                <a:latin typeface="Times New Roman" pitchFamily="18" charset="0"/>
                <a:cs typeface="Times New Roman" pitchFamily="18" charset="0"/>
              </a:rPr>
              <a:t> Gupta</a:t>
            </a:r>
            <a:r>
              <a:rPr lang="en-IN"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Sourabh</a:t>
            </a:r>
            <a:r>
              <a:rPr lang="en-US" dirty="0" smtClean="0">
                <a:latin typeface="Times New Roman" pitchFamily="18" charset="0"/>
                <a:cs typeface="Times New Roman" pitchFamily="18" charset="0"/>
              </a:rPr>
              <a:t> Sharma, Deepak Sharma</a:t>
            </a:r>
            <a:r>
              <a:rPr lang="en-IN"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Tabish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Akhtar</a:t>
            </a:r>
            <a:r>
              <a:rPr lang="en-IN"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Pooja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Goswami</a:t>
            </a:r>
            <a:r>
              <a:rPr lang="en-IN"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Divyansh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Kushwaha</a:t>
            </a:r>
            <a:r>
              <a:rPr lang="en-IN"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Akshay</a:t>
            </a:r>
            <a:r>
              <a:rPr lang="en-US" dirty="0" smtClean="0">
                <a:latin typeface="Times New Roman" pitchFamily="18" charset="0"/>
                <a:cs typeface="Times New Roman" pitchFamily="18" charset="0"/>
              </a:rPr>
              <a:t> Sharma.</a:t>
            </a:r>
          </a:p>
          <a:p>
            <a:pPr algn="just"/>
            <a:endParaRPr lang="en-US" dirty="0" smtClean="0">
              <a:latin typeface="Times New Roman" pitchFamily="18" charset="0"/>
              <a:cs typeface="Times New Roman" pitchFamily="18" charset="0"/>
            </a:endParaRPr>
          </a:p>
          <a:p>
            <a:pPr algn="just"/>
            <a:r>
              <a:rPr lang="en-US" dirty="0" smtClean="0">
                <a:solidFill>
                  <a:srgbClr val="FF0000"/>
                </a:solidFill>
                <a:latin typeface="Times New Roman" pitchFamily="18" charset="0"/>
                <a:cs typeface="Times New Roman" pitchFamily="18" charset="0"/>
              </a:rPr>
              <a:t>ELECTRAZONE</a:t>
            </a:r>
          </a:p>
          <a:p>
            <a:pPr algn="just"/>
            <a:endParaRPr lang="en-US" dirty="0" smtClean="0"/>
          </a:p>
          <a:p>
            <a:pPr algn="just"/>
            <a:r>
              <a:rPr lang="en-US" dirty="0" smtClean="0">
                <a:latin typeface="Times New Roman" pitchFamily="18" charset="0"/>
                <a:cs typeface="Times New Roman" pitchFamily="18" charset="0"/>
              </a:rPr>
              <a:t>The students of Department of Electrical Engineering under the guidance of Ms. </a:t>
            </a:r>
            <a:r>
              <a:rPr lang="en-US" dirty="0" err="1" smtClean="0">
                <a:latin typeface="Times New Roman" pitchFamily="18" charset="0"/>
                <a:cs typeface="Times New Roman" pitchFamily="18" charset="0"/>
              </a:rPr>
              <a:t>Poonam</a:t>
            </a:r>
            <a:r>
              <a:rPr lang="en-US" dirty="0" smtClean="0">
                <a:latin typeface="Times New Roman" pitchFamily="18" charset="0"/>
                <a:cs typeface="Times New Roman" pitchFamily="18" charset="0"/>
              </a:rPr>
              <a:t> Gupta (Assistant Professor) and Mr. </a:t>
            </a:r>
            <a:r>
              <a:rPr lang="en-US" dirty="0" err="1" smtClean="0">
                <a:latin typeface="Times New Roman" pitchFamily="18" charset="0"/>
                <a:cs typeface="Times New Roman" pitchFamily="18" charset="0"/>
              </a:rPr>
              <a:t>Rahul</a:t>
            </a:r>
            <a:r>
              <a:rPr lang="en-US" dirty="0" smtClean="0">
                <a:latin typeface="Times New Roman" pitchFamily="18" charset="0"/>
                <a:cs typeface="Times New Roman" pitchFamily="18" charset="0"/>
              </a:rPr>
              <a:t> Kumar Mali (Assistant Professor) voluntarily took up the initiative to organize the Technical event named ELECTRAZONE on the 26</a:t>
            </a:r>
            <a:r>
              <a:rPr lang="en-US" baseline="30000" dirty="0" smtClean="0">
                <a:latin typeface="Times New Roman" pitchFamily="18" charset="0"/>
                <a:cs typeface="Times New Roman" pitchFamily="18" charset="0"/>
              </a:rPr>
              <a:t>th</a:t>
            </a:r>
            <a:r>
              <a:rPr lang="en-US" dirty="0" smtClean="0">
                <a:latin typeface="Times New Roman" pitchFamily="18" charset="0"/>
                <a:cs typeface="Times New Roman" pitchFamily="18" charset="0"/>
              </a:rPr>
              <a:t> of March, 2018 from 9:30 AM to 12:30 PM in BLG 19. The ELECTRAZONE event showcased the very essence of electrical  knowledge  about house wiring of the participants. Total 34 teams participated in this event.</a:t>
            </a:r>
            <a:endParaRPr lang="en-IN" dirty="0" smtClean="0">
              <a:latin typeface="Times New Roman" pitchFamily="18" charset="0"/>
              <a:cs typeface="Times New Roman" pitchFamily="18" charset="0"/>
            </a:endParaRPr>
          </a:p>
          <a:p>
            <a:pPr algn="just"/>
            <a:endParaRPr lang="en-IN"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a:t>
            </a:r>
            <a:endParaRPr lang="en-IN" dirty="0" smtClean="0">
              <a:latin typeface="Times New Roman" pitchFamily="18" charset="0"/>
              <a:cs typeface="Times New Roman" pitchFamily="18" charset="0"/>
            </a:endParaRPr>
          </a:p>
          <a:p>
            <a:endParaRPr lang="en-IN" dirty="0"/>
          </a:p>
        </p:txBody>
      </p:sp>
      <p:sp>
        <p:nvSpPr>
          <p:cNvPr id="15" name="object 11"/>
          <p:cNvSpPr/>
          <p:nvPr/>
        </p:nvSpPr>
        <p:spPr>
          <a:xfrm>
            <a:off x="428604" y="6400812"/>
            <a:ext cx="6248400" cy="1905"/>
          </a:xfrm>
          <a:custGeom>
            <a:avLst/>
            <a:gdLst/>
            <a:ahLst/>
            <a:cxnLst/>
            <a:rect l="l" t="t" r="r" b="b"/>
            <a:pathLst>
              <a:path w="6248400" h="1905">
                <a:moveTo>
                  <a:pt x="0" y="0"/>
                </a:moveTo>
                <a:lnTo>
                  <a:pt x="6248387" y="1587"/>
                </a:lnTo>
              </a:path>
            </a:pathLst>
          </a:custGeom>
          <a:ln w="9524">
            <a:solidFill>
              <a:srgbClr val="000000"/>
            </a:solidFill>
          </a:ln>
        </p:spPr>
        <p:txBody>
          <a:bodyPr wrap="square" lIns="0" tIns="0" rIns="0" bIns="0" rtlCol="0"/>
          <a:lstStyle/>
          <a:p>
            <a:endParaRPr dirty="0"/>
          </a:p>
        </p:txBody>
      </p:sp>
    </p:spTree>
    <p:extLst>
      <p:ext uri="{BB962C8B-B14F-4D97-AF65-F5344CB8AC3E}">
        <p14:creationId xmlns="" xmlns:p14="http://schemas.microsoft.com/office/powerpoint/2010/main" val="18867467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5" name="object 5"/>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6" name="object 6"/>
          <p:cNvSpPr/>
          <p:nvPr/>
        </p:nvSpPr>
        <p:spPr>
          <a:xfrm>
            <a:off x="0" y="6134087"/>
            <a:ext cx="6857986" cy="3238493"/>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0" y="190499"/>
            <a:ext cx="1343032" cy="952498"/>
          </a:xfrm>
          <a:prstGeom prst="rect">
            <a:avLst/>
          </a:prstGeom>
          <a:blipFill>
            <a:blip r:embed="rId4" cstate="print"/>
            <a:stretch>
              <a:fillRect/>
            </a:stretch>
          </a:blipFill>
        </p:spPr>
        <p:txBody>
          <a:bodyPr wrap="square" lIns="0" tIns="0" rIns="0" bIns="0" rtlCol="0"/>
          <a:lstStyle/>
          <a:p>
            <a:endParaRPr dirty="0"/>
          </a:p>
        </p:txBody>
      </p:sp>
      <p:sp>
        <p:nvSpPr>
          <p:cNvPr id="8" name="object 8"/>
          <p:cNvSpPr txBox="1"/>
          <p:nvPr/>
        </p:nvSpPr>
        <p:spPr>
          <a:xfrm>
            <a:off x="431801" y="414908"/>
            <a:ext cx="50505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03</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18" name="TextBox 17"/>
          <p:cNvSpPr txBox="1"/>
          <p:nvPr/>
        </p:nvSpPr>
        <p:spPr>
          <a:xfrm>
            <a:off x="500042" y="1400152"/>
            <a:ext cx="6000792" cy="646331"/>
          </a:xfrm>
          <a:prstGeom prst="rect">
            <a:avLst/>
          </a:prstGeom>
          <a:noFill/>
        </p:spPr>
        <p:txBody>
          <a:bodyPr wrap="square" rtlCol="0">
            <a:spAutoFit/>
          </a:bodyPr>
          <a:lstStyle/>
          <a:p>
            <a:endParaRPr lang="en-IN" dirty="0" smtClean="0"/>
          </a:p>
          <a:p>
            <a:endParaRPr lang="en-IN" dirty="0"/>
          </a:p>
        </p:txBody>
      </p:sp>
      <p:sp>
        <p:nvSpPr>
          <p:cNvPr id="10" name="TextBox 9"/>
          <p:cNvSpPr txBox="1"/>
          <p:nvPr/>
        </p:nvSpPr>
        <p:spPr>
          <a:xfrm>
            <a:off x="428604" y="1114401"/>
            <a:ext cx="6215106" cy="3139321"/>
          </a:xfrm>
          <a:prstGeom prst="rect">
            <a:avLst/>
          </a:prstGeom>
          <a:noFill/>
        </p:spPr>
        <p:txBody>
          <a:bodyPr wrap="square" rtlCol="0">
            <a:spAutoFit/>
          </a:bodyPr>
          <a:lstStyle/>
          <a:p>
            <a:pPr algn="just"/>
            <a:r>
              <a:rPr lang="en-US" b="1" dirty="0" smtClean="0">
                <a:latin typeface="Times New Roman" pitchFamily="18" charset="0"/>
                <a:cs typeface="Times New Roman" pitchFamily="18" charset="0"/>
              </a:rPr>
              <a:t>Winners:</a:t>
            </a:r>
            <a:endParaRPr lang="en-IN"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First Prize</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Tarun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Lawaniya</a:t>
            </a:r>
            <a:r>
              <a:rPr lang="en-US" dirty="0" smtClean="0">
                <a:latin typeface="Times New Roman" pitchFamily="18" charset="0"/>
                <a:cs typeface="Times New Roman" pitchFamily="18" charset="0"/>
              </a:rPr>
              <a:t> (2</a:t>
            </a:r>
            <a:r>
              <a:rPr lang="en-US" baseline="30000" dirty="0" smtClean="0">
                <a:latin typeface="Times New Roman" pitchFamily="18" charset="0"/>
                <a:cs typeface="Times New Roman" pitchFamily="18" charset="0"/>
              </a:rPr>
              <a:t>rd</a:t>
            </a:r>
            <a:r>
              <a:rPr lang="en-US" dirty="0" smtClean="0">
                <a:latin typeface="Times New Roman" pitchFamily="18" charset="0"/>
                <a:cs typeface="Times New Roman" pitchFamily="18" charset="0"/>
              </a:rPr>
              <a:t> yr. EE), </a:t>
            </a:r>
            <a:r>
              <a:rPr lang="en-US" dirty="0" err="1" smtClean="0">
                <a:latin typeface="Times New Roman" pitchFamily="18" charset="0"/>
                <a:cs typeface="Times New Roman" pitchFamily="18" charset="0"/>
              </a:rPr>
              <a:t>Nitin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Mangal</a:t>
            </a:r>
            <a:r>
              <a:rPr lang="en-US" dirty="0" smtClean="0">
                <a:latin typeface="Times New Roman" pitchFamily="18" charset="0"/>
                <a:cs typeface="Times New Roman" pitchFamily="18" charset="0"/>
              </a:rPr>
              <a:t>(2</a:t>
            </a:r>
            <a:r>
              <a:rPr lang="en-US" baseline="30000" dirty="0" smtClean="0">
                <a:latin typeface="Times New Roman" pitchFamily="18" charset="0"/>
                <a:cs typeface="Times New Roman" pitchFamily="18" charset="0"/>
              </a:rPr>
              <a:t>rd</a:t>
            </a:r>
            <a:r>
              <a:rPr lang="en-US" dirty="0" smtClean="0">
                <a:latin typeface="Times New Roman" pitchFamily="18" charset="0"/>
                <a:cs typeface="Times New Roman" pitchFamily="18" charset="0"/>
              </a:rPr>
              <a:t> yr. EC)</a:t>
            </a:r>
            <a:r>
              <a:rPr lang="en-IN" dirty="0" smtClean="0">
                <a:latin typeface="Times New Roman" pitchFamily="18" charset="0"/>
                <a:cs typeface="Times New Roman" pitchFamily="18" charset="0"/>
              </a:rPr>
              <a:t> won the </a:t>
            </a:r>
            <a:r>
              <a:rPr lang="en-US" dirty="0" smtClean="0">
                <a:latin typeface="Times New Roman" pitchFamily="18" charset="0"/>
                <a:cs typeface="Times New Roman" pitchFamily="18" charset="0"/>
              </a:rPr>
              <a:t>certificate with cash award of Rupees 1100/- with  </a:t>
            </a:r>
            <a:r>
              <a:rPr lang="en-US" dirty="0" err="1" smtClean="0">
                <a:latin typeface="Times New Roman" pitchFamily="18" charset="0"/>
                <a:cs typeface="Times New Roman" pitchFamily="18" charset="0"/>
              </a:rPr>
              <a:t>momento</a:t>
            </a:r>
            <a:r>
              <a:rPr lang="en-US" dirty="0" smtClean="0">
                <a:latin typeface="Times New Roman" pitchFamily="18" charset="0"/>
                <a:cs typeface="Times New Roman" pitchFamily="18" charset="0"/>
              </a:rPr>
              <a:t>.</a:t>
            </a:r>
            <a:endParaRPr lang="en-IN" dirty="0" smtClean="0">
              <a:latin typeface="Times New Roman" pitchFamily="18" charset="0"/>
              <a:cs typeface="Times New Roman" pitchFamily="18" charset="0"/>
            </a:endParaRPr>
          </a:p>
          <a:p>
            <a:pPr algn="just"/>
            <a:r>
              <a:rPr lang="en-US" b="1" dirty="0" smtClean="0">
                <a:latin typeface="Times New Roman" pitchFamily="18" charset="0"/>
                <a:cs typeface="Times New Roman" pitchFamily="18" charset="0"/>
              </a:rPr>
              <a:t>Second Prize</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Vishal</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Mangal</a:t>
            </a:r>
            <a:r>
              <a:rPr lang="en-US" dirty="0" smtClean="0">
                <a:latin typeface="Times New Roman" pitchFamily="18" charset="0"/>
                <a:cs typeface="Times New Roman" pitchFamily="18" charset="0"/>
              </a:rPr>
              <a:t> (4</a:t>
            </a:r>
            <a:r>
              <a:rPr lang="en-US" baseline="30000" dirty="0" smtClean="0">
                <a:latin typeface="Times New Roman" pitchFamily="18" charset="0"/>
                <a:cs typeface="Times New Roman" pitchFamily="18" charset="0"/>
              </a:rPr>
              <a:t>th</a:t>
            </a:r>
            <a:r>
              <a:rPr lang="en-US" dirty="0" smtClean="0">
                <a:latin typeface="Times New Roman" pitchFamily="18" charset="0"/>
                <a:cs typeface="Times New Roman" pitchFamily="18" charset="0"/>
              </a:rPr>
              <a:t>yr EE), </a:t>
            </a:r>
            <a:r>
              <a:rPr lang="en-US" dirty="0" err="1" smtClean="0">
                <a:latin typeface="Times New Roman" pitchFamily="18" charset="0"/>
                <a:cs typeface="Times New Roman" pitchFamily="18" charset="0"/>
              </a:rPr>
              <a:t>Mukul</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Bhardwaj</a:t>
            </a:r>
            <a:r>
              <a:rPr lang="en-US" dirty="0" smtClean="0">
                <a:latin typeface="Times New Roman" pitchFamily="18" charset="0"/>
                <a:cs typeface="Times New Roman" pitchFamily="18" charset="0"/>
              </a:rPr>
              <a:t> (4</a:t>
            </a:r>
            <a:r>
              <a:rPr lang="en-US" baseline="30000" dirty="0" smtClean="0">
                <a:latin typeface="Times New Roman" pitchFamily="18" charset="0"/>
                <a:cs typeface="Times New Roman" pitchFamily="18" charset="0"/>
              </a:rPr>
              <a:t>th</a:t>
            </a:r>
            <a:r>
              <a:rPr lang="en-US" dirty="0" smtClean="0">
                <a:latin typeface="Times New Roman" pitchFamily="18" charset="0"/>
                <a:cs typeface="Times New Roman" pitchFamily="18" charset="0"/>
              </a:rPr>
              <a:t>  yr. EE) </a:t>
            </a:r>
            <a:r>
              <a:rPr lang="en-IN" dirty="0" smtClean="0">
                <a:latin typeface="Times New Roman" pitchFamily="18" charset="0"/>
                <a:cs typeface="Times New Roman" pitchFamily="18" charset="0"/>
              </a:rPr>
              <a:t>won the </a:t>
            </a:r>
            <a:r>
              <a:rPr lang="en-US" dirty="0" smtClean="0">
                <a:latin typeface="Times New Roman" pitchFamily="18" charset="0"/>
                <a:cs typeface="Times New Roman" pitchFamily="18" charset="0"/>
              </a:rPr>
              <a:t>certificate with cash award of Rupees 700/- with  </a:t>
            </a:r>
            <a:r>
              <a:rPr lang="en-US" dirty="0" err="1" smtClean="0">
                <a:latin typeface="Times New Roman" pitchFamily="18" charset="0"/>
                <a:cs typeface="Times New Roman" pitchFamily="18" charset="0"/>
              </a:rPr>
              <a:t>momento</a:t>
            </a:r>
            <a:r>
              <a:rPr lang="en-US" dirty="0" smtClean="0">
                <a:latin typeface="Times New Roman" pitchFamily="18" charset="0"/>
                <a:cs typeface="Times New Roman" pitchFamily="18" charset="0"/>
              </a:rPr>
              <a:t>.</a:t>
            </a:r>
            <a:endParaRPr lang="en-IN"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a:t>
            </a:r>
            <a:endParaRPr lang="en-IN" dirty="0" smtClean="0">
              <a:latin typeface="Times New Roman" pitchFamily="18" charset="0"/>
              <a:cs typeface="Times New Roman" pitchFamily="18" charset="0"/>
            </a:endParaRPr>
          </a:p>
          <a:p>
            <a:pPr algn="just"/>
            <a:endParaRPr lang="en-IN"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a:t>
            </a:r>
            <a:endParaRPr lang="en-IN" dirty="0" smtClean="0">
              <a:latin typeface="Times New Roman" pitchFamily="18" charset="0"/>
              <a:cs typeface="Times New Roman" pitchFamily="18" charset="0"/>
            </a:endParaRPr>
          </a:p>
          <a:p>
            <a:endParaRPr lang="en-IN" dirty="0"/>
          </a:p>
        </p:txBody>
      </p:sp>
      <p:sp>
        <p:nvSpPr>
          <p:cNvPr id="14" name="Rectangle 13"/>
          <p:cNvSpPr/>
          <p:nvPr/>
        </p:nvSpPr>
        <p:spPr>
          <a:xfrm>
            <a:off x="357166" y="5614994"/>
            <a:ext cx="6215106" cy="4247317"/>
          </a:xfrm>
          <a:prstGeom prst="rect">
            <a:avLst/>
          </a:prstGeom>
        </p:spPr>
        <p:txBody>
          <a:bodyPr wrap="square">
            <a:spAutoFit/>
          </a:bodyPr>
          <a:lstStyle/>
          <a:p>
            <a:r>
              <a:rPr lang="en-IN" dirty="0" smtClean="0">
                <a:latin typeface="Times New Roman" pitchFamily="18" charset="0"/>
                <a:cs typeface="Times New Roman" pitchFamily="18" charset="0"/>
              </a:rPr>
              <a:t>Students Coordinators were </a:t>
            </a:r>
            <a:r>
              <a:rPr lang="en-US" dirty="0" smtClean="0">
                <a:latin typeface="Times New Roman" pitchFamily="18" charset="0"/>
                <a:cs typeface="Times New Roman" pitchFamily="18" charset="0"/>
              </a:rPr>
              <a:t>Nikhil </a:t>
            </a:r>
            <a:r>
              <a:rPr lang="en-US" dirty="0" err="1" smtClean="0">
                <a:latin typeface="Times New Roman" pitchFamily="18" charset="0"/>
                <a:cs typeface="Times New Roman" pitchFamily="18" charset="0"/>
              </a:rPr>
              <a:t>Bindal</a:t>
            </a:r>
            <a:r>
              <a:rPr lang="en-IN"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Devesh</a:t>
            </a:r>
            <a:r>
              <a:rPr lang="en-US" dirty="0" smtClean="0">
                <a:latin typeface="Times New Roman" pitchFamily="18" charset="0"/>
                <a:cs typeface="Times New Roman" pitchFamily="18" charset="0"/>
              </a:rPr>
              <a:t> Gupta</a:t>
            </a:r>
            <a:r>
              <a:rPr lang="en-IN"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Somya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Paliwal</a:t>
            </a:r>
            <a:r>
              <a:rPr lang="en-IN"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Shaiphali</a:t>
            </a:r>
            <a:r>
              <a:rPr lang="en-US" dirty="0" smtClean="0">
                <a:latin typeface="Times New Roman" pitchFamily="18" charset="0"/>
                <a:cs typeface="Times New Roman" pitchFamily="18" charset="0"/>
              </a:rPr>
              <a:t> Jain</a:t>
            </a:r>
            <a:r>
              <a:rPr lang="en-IN"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Isha</a:t>
            </a:r>
            <a:r>
              <a:rPr lang="en-US" dirty="0" smtClean="0">
                <a:latin typeface="Times New Roman" pitchFamily="18" charset="0"/>
                <a:cs typeface="Times New Roman" pitchFamily="18" charset="0"/>
              </a:rPr>
              <a:t> Jain</a:t>
            </a:r>
            <a:r>
              <a:rPr lang="en-IN" dirty="0" smtClean="0">
                <a:latin typeface="Times New Roman" pitchFamily="18" charset="0"/>
                <a:cs typeface="Times New Roman" pitchFamily="18" charset="0"/>
              </a:rPr>
              <a:t> and</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Anurag</a:t>
            </a:r>
            <a:r>
              <a:rPr lang="en-US" dirty="0" smtClean="0">
                <a:latin typeface="Times New Roman" pitchFamily="18" charset="0"/>
                <a:cs typeface="Times New Roman" pitchFamily="18" charset="0"/>
              </a:rPr>
              <a:t> Sharma.</a:t>
            </a:r>
          </a:p>
          <a:p>
            <a:pPr algn="just"/>
            <a:endParaRPr lang="en-US" dirty="0" smtClean="0">
              <a:latin typeface="Times New Roman" pitchFamily="18" charset="0"/>
              <a:cs typeface="Times New Roman" pitchFamily="18" charset="0"/>
            </a:endParaRPr>
          </a:p>
          <a:p>
            <a:pPr algn="just"/>
            <a:r>
              <a:rPr lang="en-US" dirty="0" smtClean="0">
                <a:solidFill>
                  <a:srgbClr val="FF0000"/>
                </a:solidFill>
                <a:latin typeface="Times New Roman" pitchFamily="18" charset="0"/>
                <a:cs typeface="Times New Roman" pitchFamily="18" charset="0"/>
              </a:rPr>
              <a:t>ELECTROQUIZZERS</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ELECTROQUIZZERS was conducted in the IBM Lab A Block by the Department of Electrical Engineering of </a:t>
            </a:r>
            <a:r>
              <a:rPr lang="en-US" dirty="0" err="1" smtClean="0">
                <a:latin typeface="Times New Roman" pitchFamily="18" charset="0"/>
                <a:cs typeface="Times New Roman" pitchFamily="18" charset="0"/>
              </a:rPr>
              <a:t>Jaipur</a:t>
            </a:r>
            <a:r>
              <a:rPr lang="en-US" dirty="0" smtClean="0">
                <a:latin typeface="Times New Roman" pitchFamily="18" charset="0"/>
                <a:cs typeface="Times New Roman" pitchFamily="18" charset="0"/>
              </a:rPr>
              <a:t> Engineering College and Research Centre on 26</a:t>
            </a:r>
            <a:r>
              <a:rPr lang="en-US" baseline="30000" dirty="0" smtClean="0">
                <a:latin typeface="Times New Roman" pitchFamily="18" charset="0"/>
                <a:cs typeface="Times New Roman" pitchFamily="18" charset="0"/>
              </a:rPr>
              <a:t>th</a:t>
            </a:r>
            <a:r>
              <a:rPr lang="en-US" dirty="0" smtClean="0">
                <a:latin typeface="Times New Roman" pitchFamily="18" charset="0"/>
                <a:cs typeface="Times New Roman" pitchFamily="18" charset="0"/>
              </a:rPr>
              <a:t> March 2018. The quiz was organized in a very interactive way and the teams participated with great enthusiasm. The event consisted of paper pen MCQ round, rapid fire round and an audio round including mix bag of questions on technical and non-technical background.</a:t>
            </a:r>
            <a:endParaRPr lang="en-IN" dirty="0" smtClean="0">
              <a:latin typeface="Times New Roman" pitchFamily="18" charset="0"/>
              <a:cs typeface="Times New Roman" pitchFamily="18" charset="0"/>
            </a:endParaRPr>
          </a:p>
          <a:p>
            <a:pPr algn="just"/>
            <a:endParaRPr lang="en-IN"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a:t>
            </a:r>
            <a:endParaRPr lang="en-IN" dirty="0" smtClean="0">
              <a:latin typeface="Times New Roman" pitchFamily="18" charset="0"/>
              <a:cs typeface="Times New Roman" pitchFamily="18" charset="0"/>
            </a:endParaRPr>
          </a:p>
          <a:p>
            <a:endParaRPr lang="en-IN" dirty="0"/>
          </a:p>
        </p:txBody>
      </p:sp>
      <p:sp>
        <p:nvSpPr>
          <p:cNvPr id="15" name="object 11"/>
          <p:cNvSpPr/>
          <p:nvPr/>
        </p:nvSpPr>
        <p:spPr>
          <a:xfrm>
            <a:off x="357166" y="6829440"/>
            <a:ext cx="6248400" cy="1905"/>
          </a:xfrm>
          <a:custGeom>
            <a:avLst/>
            <a:gdLst/>
            <a:ahLst/>
            <a:cxnLst/>
            <a:rect l="l" t="t" r="r" b="b"/>
            <a:pathLst>
              <a:path w="6248400" h="1905">
                <a:moveTo>
                  <a:pt x="0" y="0"/>
                </a:moveTo>
                <a:lnTo>
                  <a:pt x="6248387" y="1587"/>
                </a:lnTo>
              </a:path>
            </a:pathLst>
          </a:custGeom>
          <a:ln w="9524">
            <a:solidFill>
              <a:srgbClr val="000000"/>
            </a:solidFill>
          </a:ln>
        </p:spPr>
        <p:txBody>
          <a:bodyPr wrap="square" lIns="0" tIns="0" rIns="0" bIns="0" rtlCol="0"/>
          <a:lstStyle/>
          <a:p>
            <a:endParaRPr dirty="0"/>
          </a:p>
        </p:txBody>
      </p:sp>
      <p:pic>
        <p:nvPicPr>
          <p:cNvPr id="16" name="Picture 15" descr="C:\Users\pc\Pictures\electrazone\DSC_0226.JPG"/>
          <p:cNvPicPr/>
          <p:nvPr/>
        </p:nvPicPr>
        <p:blipFill>
          <a:blip r:embed="rId5" cstate="print"/>
          <a:srcRect/>
          <a:stretch>
            <a:fillRect/>
          </a:stretch>
        </p:blipFill>
        <p:spPr bwMode="auto">
          <a:xfrm>
            <a:off x="500042" y="3186102"/>
            <a:ext cx="3071834" cy="2286016"/>
          </a:xfrm>
          <a:prstGeom prst="rect">
            <a:avLst/>
          </a:prstGeom>
          <a:ln>
            <a:headEnd/>
            <a:tailEnd/>
          </a:ln>
        </p:spPr>
        <p:style>
          <a:lnRef idx="0">
            <a:schemeClr val="dk1"/>
          </a:lnRef>
          <a:fillRef idx="3">
            <a:schemeClr val="dk1"/>
          </a:fillRef>
          <a:effectRef idx="3">
            <a:schemeClr val="dk1"/>
          </a:effectRef>
          <a:fontRef idx="minor">
            <a:schemeClr val="lt1"/>
          </a:fontRef>
        </p:style>
      </p:pic>
      <p:pic>
        <p:nvPicPr>
          <p:cNvPr id="17" name="Picture 16" descr="C:\Users\pc\Pictures\electrazone\DSC_0160.JPG"/>
          <p:cNvPicPr/>
          <p:nvPr/>
        </p:nvPicPr>
        <p:blipFill>
          <a:blip r:embed="rId6" cstate="print"/>
          <a:srcRect/>
          <a:stretch>
            <a:fillRect/>
          </a:stretch>
        </p:blipFill>
        <p:spPr bwMode="auto">
          <a:xfrm>
            <a:off x="3714752" y="3186102"/>
            <a:ext cx="2928958" cy="2286016"/>
          </a:xfrm>
          <a:prstGeom prst="rect">
            <a:avLst/>
          </a:prstGeom>
          <a:ln>
            <a:headEnd/>
            <a:tailEnd/>
          </a:ln>
        </p:spPr>
        <p:style>
          <a:lnRef idx="0">
            <a:schemeClr val="dk1"/>
          </a:lnRef>
          <a:fillRef idx="3">
            <a:schemeClr val="dk1"/>
          </a:fillRef>
          <a:effectRef idx="3">
            <a:schemeClr val="dk1"/>
          </a:effectRef>
          <a:fontRef idx="minor">
            <a:schemeClr val="lt1"/>
          </a:fontRef>
        </p:style>
      </p:pic>
    </p:spTree>
    <p:extLst>
      <p:ext uri="{BB962C8B-B14F-4D97-AF65-F5344CB8AC3E}">
        <p14:creationId xmlns="" xmlns:p14="http://schemas.microsoft.com/office/powerpoint/2010/main" val="18867467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5" name="object 5"/>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6" name="object 6"/>
          <p:cNvSpPr/>
          <p:nvPr/>
        </p:nvSpPr>
        <p:spPr>
          <a:xfrm>
            <a:off x="0" y="6134087"/>
            <a:ext cx="6857986" cy="3238493"/>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0" y="190499"/>
            <a:ext cx="1343032" cy="952498"/>
          </a:xfrm>
          <a:prstGeom prst="rect">
            <a:avLst/>
          </a:prstGeom>
          <a:blipFill>
            <a:blip r:embed="rId4" cstate="print"/>
            <a:stretch>
              <a:fillRect/>
            </a:stretch>
          </a:blipFill>
        </p:spPr>
        <p:txBody>
          <a:bodyPr wrap="square" lIns="0" tIns="0" rIns="0" bIns="0" rtlCol="0"/>
          <a:lstStyle/>
          <a:p>
            <a:endParaRPr dirty="0"/>
          </a:p>
        </p:txBody>
      </p:sp>
      <p:sp>
        <p:nvSpPr>
          <p:cNvPr id="8" name="object 8"/>
          <p:cNvSpPr txBox="1"/>
          <p:nvPr/>
        </p:nvSpPr>
        <p:spPr>
          <a:xfrm>
            <a:off x="431801" y="414908"/>
            <a:ext cx="50505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03</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18" name="TextBox 17"/>
          <p:cNvSpPr txBox="1"/>
          <p:nvPr/>
        </p:nvSpPr>
        <p:spPr>
          <a:xfrm>
            <a:off x="500042" y="1400152"/>
            <a:ext cx="6000792" cy="646331"/>
          </a:xfrm>
          <a:prstGeom prst="rect">
            <a:avLst/>
          </a:prstGeom>
          <a:noFill/>
        </p:spPr>
        <p:txBody>
          <a:bodyPr wrap="square" rtlCol="0">
            <a:spAutoFit/>
          </a:bodyPr>
          <a:lstStyle/>
          <a:p>
            <a:endParaRPr lang="en-IN" dirty="0" smtClean="0"/>
          </a:p>
          <a:p>
            <a:endParaRPr lang="en-IN" dirty="0"/>
          </a:p>
        </p:txBody>
      </p:sp>
      <p:sp>
        <p:nvSpPr>
          <p:cNvPr id="10" name="TextBox 9"/>
          <p:cNvSpPr txBox="1"/>
          <p:nvPr/>
        </p:nvSpPr>
        <p:spPr>
          <a:xfrm>
            <a:off x="428604" y="1114401"/>
            <a:ext cx="6215106" cy="1200329"/>
          </a:xfrm>
          <a:prstGeom prst="rect">
            <a:avLst/>
          </a:prstGeom>
          <a:noFill/>
        </p:spPr>
        <p:txBody>
          <a:bodyPr wrap="square" rtlCol="0">
            <a:spAutoFit/>
          </a:bodyPr>
          <a:lstStyle/>
          <a:p>
            <a:pPr algn="just"/>
            <a:r>
              <a:rPr lang="en-US" dirty="0" smtClean="0">
                <a:latin typeface="Times New Roman" pitchFamily="18" charset="0"/>
                <a:cs typeface="Times New Roman" pitchFamily="18" charset="0"/>
              </a:rPr>
              <a:t> </a:t>
            </a:r>
            <a:endParaRPr lang="en-IN" dirty="0" smtClean="0">
              <a:latin typeface="Times New Roman" pitchFamily="18" charset="0"/>
              <a:cs typeface="Times New Roman" pitchFamily="18" charset="0"/>
            </a:endParaRPr>
          </a:p>
          <a:p>
            <a:pPr algn="just"/>
            <a:endParaRPr lang="en-IN"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a:t>
            </a:r>
            <a:endParaRPr lang="en-IN" dirty="0" smtClean="0">
              <a:latin typeface="Times New Roman" pitchFamily="18" charset="0"/>
              <a:cs typeface="Times New Roman" pitchFamily="18" charset="0"/>
            </a:endParaRPr>
          </a:p>
          <a:p>
            <a:endParaRPr lang="en-IN" dirty="0"/>
          </a:p>
        </p:txBody>
      </p:sp>
      <p:sp>
        <p:nvSpPr>
          <p:cNvPr id="14" name="Rectangle 13"/>
          <p:cNvSpPr/>
          <p:nvPr/>
        </p:nvSpPr>
        <p:spPr>
          <a:xfrm>
            <a:off x="357166" y="5614994"/>
            <a:ext cx="6215106" cy="3970318"/>
          </a:xfrm>
          <a:prstGeom prst="rect">
            <a:avLst/>
          </a:prstGeom>
        </p:spPr>
        <p:txBody>
          <a:bodyPr wrap="square">
            <a:spAutoFit/>
          </a:bodyPr>
          <a:lstStyle/>
          <a:p>
            <a:pPr algn="just"/>
            <a:r>
              <a:rPr lang="en-IN" dirty="0" smtClean="0">
                <a:latin typeface="Times New Roman" pitchFamily="18" charset="0"/>
                <a:cs typeface="Times New Roman" pitchFamily="18" charset="0"/>
              </a:rPr>
              <a:t>Students Coordinators were </a:t>
            </a:r>
            <a:r>
              <a:rPr lang="en-US" dirty="0" smtClean="0">
                <a:latin typeface="Times New Roman" pitchFamily="18" charset="0"/>
                <a:cs typeface="Times New Roman" pitchFamily="18" charset="0"/>
              </a:rPr>
              <a:t>Nikhil </a:t>
            </a:r>
            <a:r>
              <a:rPr lang="en-US" dirty="0" err="1" smtClean="0">
                <a:latin typeface="Times New Roman" pitchFamily="18" charset="0"/>
                <a:cs typeface="Times New Roman" pitchFamily="18" charset="0"/>
              </a:rPr>
              <a:t>Sahu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Hemant</a:t>
            </a:r>
            <a:r>
              <a:rPr lang="en-US" dirty="0" smtClean="0">
                <a:latin typeface="Times New Roman" pitchFamily="18" charset="0"/>
                <a:cs typeface="Times New Roman" pitchFamily="18" charset="0"/>
              </a:rPr>
              <a:t> Singh</a:t>
            </a:r>
            <a:r>
              <a:rPr lang="en-IN"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Mahendra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Khedia</a:t>
            </a:r>
            <a:r>
              <a:rPr lang="en-IN"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Pankaj</a:t>
            </a:r>
            <a:r>
              <a:rPr lang="en-US" dirty="0" smtClean="0">
                <a:latin typeface="Times New Roman" pitchFamily="18" charset="0"/>
                <a:cs typeface="Times New Roman" pitchFamily="18" charset="0"/>
              </a:rPr>
              <a:t> Sharma</a:t>
            </a:r>
            <a:r>
              <a:rPr lang="en-IN"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Bhanu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Khandelwal</a:t>
            </a:r>
            <a:r>
              <a:rPr lang="en-IN"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Aman</a:t>
            </a:r>
            <a:r>
              <a:rPr lang="en-US" dirty="0" smtClean="0">
                <a:latin typeface="Times New Roman" pitchFamily="18" charset="0"/>
                <a:cs typeface="Times New Roman" pitchFamily="18" charset="0"/>
              </a:rPr>
              <a:t> Gupta.</a:t>
            </a:r>
            <a:endParaRPr lang="en-IN" dirty="0" smtClean="0">
              <a:latin typeface="Times New Roman" pitchFamily="18" charset="0"/>
              <a:cs typeface="Times New Roman" pitchFamily="18" charset="0"/>
            </a:endParaRPr>
          </a:p>
          <a:p>
            <a:pPr algn="just"/>
            <a:endParaRPr lang="en-US" dirty="0" smtClean="0">
              <a:latin typeface="Times New Roman" pitchFamily="18" charset="0"/>
              <a:cs typeface="Times New Roman" pitchFamily="18" charset="0"/>
            </a:endParaRPr>
          </a:p>
          <a:p>
            <a:pPr algn="just"/>
            <a:r>
              <a:rPr lang="en-US" dirty="0" smtClean="0">
                <a:solidFill>
                  <a:srgbClr val="FF0000"/>
                </a:solidFill>
                <a:latin typeface="Times New Roman" pitchFamily="18" charset="0"/>
                <a:cs typeface="Times New Roman" pitchFamily="18" charset="0"/>
              </a:rPr>
              <a:t>DRISHYAM </a:t>
            </a:r>
            <a:r>
              <a:rPr lang="en-IN" dirty="0" smtClean="0">
                <a:solidFill>
                  <a:srgbClr val="FF0000"/>
                </a:solidFill>
              </a:rPr>
              <a:t>– </a:t>
            </a:r>
            <a:r>
              <a:rPr lang="en-US" dirty="0" smtClean="0">
                <a:solidFill>
                  <a:srgbClr val="FF0000"/>
                </a:solidFill>
                <a:latin typeface="Times New Roman" pitchFamily="18" charset="0"/>
                <a:cs typeface="Times New Roman" pitchFamily="18" charset="0"/>
              </a:rPr>
              <a:t>Poster Presentation</a:t>
            </a:r>
          </a:p>
          <a:p>
            <a:pPr algn="just"/>
            <a:endParaRPr lang="en-US" dirty="0" smtClean="0">
              <a:latin typeface="Times New Roman" pitchFamily="18" charset="0"/>
              <a:cs typeface="Times New Roman" pitchFamily="18" charset="0"/>
            </a:endParaRPr>
          </a:p>
          <a:p>
            <a:pPr algn="just"/>
            <a:r>
              <a:rPr lang="en-IN" dirty="0" smtClean="0">
                <a:latin typeface="Times New Roman" pitchFamily="18" charset="0"/>
                <a:cs typeface="Times New Roman" pitchFamily="18" charset="0"/>
              </a:rPr>
              <a:t>This event held on 27</a:t>
            </a:r>
            <a:r>
              <a:rPr lang="en-IN" baseline="30000" dirty="0" smtClean="0">
                <a:latin typeface="Times New Roman" pitchFamily="18" charset="0"/>
                <a:cs typeface="Times New Roman" pitchFamily="18" charset="0"/>
              </a:rPr>
              <a:t>th</a:t>
            </a:r>
            <a:r>
              <a:rPr lang="en-IN" dirty="0" smtClean="0">
                <a:latin typeface="Times New Roman" pitchFamily="18" charset="0"/>
                <a:cs typeface="Times New Roman" pitchFamily="18" charset="0"/>
              </a:rPr>
              <a:t>,March 2018 between 9:30 AM to 12:30 PM in BLG 13 under the supervision of Mr. </a:t>
            </a:r>
            <a:r>
              <a:rPr lang="en-IN" dirty="0" err="1" smtClean="0">
                <a:latin typeface="Times New Roman" pitchFamily="18" charset="0"/>
                <a:cs typeface="Times New Roman" pitchFamily="18" charset="0"/>
              </a:rPr>
              <a:t>Rahul</a:t>
            </a: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kumar</a:t>
            </a:r>
            <a:r>
              <a:rPr lang="en-IN" dirty="0" smtClean="0">
                <a:latin typeface="Times New Roman" pitchFamily="18" charset="0"/>
                <a:cs typeface="Times New Roman" pitchFamily="18" charset="0"/>
              </a:rPr>
              <a:t> Mali (Assistant Professor) and Mrs. </a:t>
            </a:r>
            <a:r>
              <a:rPr lang="en-IN" dirty="0" err="1" smtClean="0">
                <a:latin typeface="Times New Roman" pitchFamily="18" charset="0"/>
                <a:cs typeface="Times New Roman" pitchFamily="18" charset="0"/>
              </a:rPr>
              <a:t>Ravita</a:t>
            </a: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Saraswat</a:t>
            </a:r>
            <a:r>
              <a:rPr lang="en-IN" dirty="0" smtClean="0">
                <a:latin typeface="Times New Roman" pitchFamily="18" charset="0"/>
                <a:cs typeface="Times New Roman" pitchFamily="18" charset="0"/>
              </a:rPr>
              <a:t> (Assistant Professor). </a:t>
            </a:r>
            <a:r>
              <a:rPr lang="en-US" dirty="0" smtClean="0">
                <a:latin typeface="Times New Roman" pitchFamily="18" charset="0"/>
                <a:cs typeface="Times New Roman" pitchFamily="18" charset="0"/>
              </a:rPr>
              <a:t>This event was based on the theme of Energy and Environment. </a:t>
            </a:r>
            <a:r>
              <a:rPr lang="en-IN" dirty="0" smtClean="0">
                <a:latin typeface="Times New Roman" pitchFamily="18" charset="0"/>
                <a:cs typeface="Times New Roman" pitchFamily="18" charset="0"/>
              </a:rPr>
              <a:t>22 teams were registered for the event.</a:t>
            </a:r>
          </a:p>
          <a:p>
            <a:pPr algn="just"/>
            <a:r>
              <a:rPr lang="en-IN" dirty="0" smtClean="0">
                <a:latin typeface="Times New Roman" pitchFamily="18" charset="0"/>
                <a:cs typeface="Times New Roman" pitchFamily="18" charset="0"/>
              </a:rPr>
              <a:t> </a:t>
            </a:r>
          </a:p>
          <a:p>
            <a:pPr algn="just"/>
            <a:r>
              <a:rPr lang="en-US" dirty="0" smtClean="0">
                <a:latin typeface="Times New Roman" pitchFamily="18" charset="0"/>
                <a:cs typeface="Times New Roman" pitchFamily="18" charset="0"/>
              </a:rPr>
              <a:t> </a:t>
            </a:r>
            <a:endParaRPr lang="en-IN" dirty="0" smtClean="0">
              <a:latin typeface="Times New Roman" pitchFamily="18" charset="0"/>
              <a:cs typeface="Times New Roman" pitchFamily="18" charset="0"/>
            </a:endParaRPr>
          </a:p>
          <a:p>
            <a:endParaRPr lang="en-IN" dirty="0"/>
          </a:p>
        </p:txBody>
      </p:sp>
      <p:sp>
        <p:nvSpPr>
          <p:cNvPr id="15" name="object 11"/>
          <p:cNvSpPr/>
          <p:nvPr/>
        </p:nvSpPr>
        <p:spPr>
          <a:xfrm>
            <a:off x="428604" y="7043754"/>
            <a:ext cx="6248400" cy="1905"/>
          </a:xfrm>
          <a:custGeom>
            <a:avLst/>
            <a:gdLst/>
            <a:ahLst/>
            <a:cxnLst/>
            <a:rect l="l" t="t" r="r" b="b"/>
            <a:pathLst>
              <a:path w="6248400" h="1905">
                <a:moveTo>
                  <a:pt x="0" y="0"/>
                </a:moveTo>
                <a:lnTo>
                  <a:pt x="6248387" y="1587"/>
                </a:lnTo>
              </a:path>
            </a:pathLst>
          </a:custGeom>
          <a:ln w="9524">
            <a:solidFill>
              <a:srgbClr val="000000"/>
            </a:solidFill>
          </a:ln>
        </p:spPr>
        <p:txBody>
          <a:bodyPr wrap="square" lIns="0" tIns="0" rIns="0" bIns="0" rtlCol="0"/>
          <a:lstStyle/>
          <a:p>
            <a:endParaRPr dirty="0"/>
          </a:p>
        </p:txBody>
      </p:sp>
      <p:sp>
        <p:nvSpPr>
          <p:cNvPr id="19" name="TextBox 18"/>
          <p:cNvSpPr txBox="1"/>
          <p:nvPr/>
        </p:nvSpPr>
        <p:spPr>
          <a:xfrm>
            <a:off x="357166" y="1185838"/>
            <a:ext cx="6215106" cy="2585323"/>
          </a:xfrm>
          <a:prstGeom prst="rect">
            <a:avLst/>
          </a:prstGeom>
          <a:noFill/>
        </p:spPr>
        <p:txBody>
          <a:bodyPr wrap="square" rtlCol="0">
            <a:spAutoFit/>
          </a:bodyPr>
          <a:lstStyle/>
          <a:p>
            <a:pPr algn="just"/>
            <a:r>
              <a:rPr lang="en-US" dirty="0" smtClean="0">
                <a:latin typeface="Times New Roman" pitchFamily="18" charset="0"/>
                <a:cs typeface="Times New Roman" pitchFamily="18" charset="0"/>
              </a:rPr>
              <a:t>It was a close tussle among the teams and the teams answered with great confidence.</a:t>
            </a:r>
          </a:p>
          <a:p>
            <a:pPr algn="just"/>
            <a:r>
              <a:rPr lang="en-US" b="1" dirty="0" smtClean="0">
                <a:latin typeface="Times New Roman" pitchFamily="18" charset="0"/>
                <a:cs typeface="Times New Roman" pitchFamily="18" charset="0"/>
              </a:rPr>
              <a:t>Winners:</a:t>
            </a:r>
            <a:endParaRPr lang="en-IN"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First Prize</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Keshav</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Maheshwari</a:t>
            </a:r>
            <a:r>
              <a:rPr lang="en-US" dirty="0" smtClean="0">
                <a:latin typeface="Times New Roman" pitchFamily="18" charset="0"/>
                <a:cs typeface="Times New Roman" pitchFamily="18" charset="0"/>
              </a:rPr>
              <a:t> and team</a:t>
            </a:r>
            <a:r>
              <a:rPr lang="en-IN" dirty="0" smtClean="0">
                <a:latin typeface="Times New Roman" pitchFamily="18" charset="0"/>
                <a:cs typeface="Times New Roman" pitchFamily="18" charset="0"/>
              </a:rPr>
              <a:t> won the </a:t>
            </a:r>
            <a:r>
              <a:rPr lang="en-US" dirty="0" smtClean="0">
                <a:latin typeface="Times New Roman" pitchFamily="18" charset="0"/>
                <a:cs typeface="Times New Roman" pitchFamily="18" charset="0"/>
              </a:rPr>
              <a:t>certificate with cash award of Rupees 1100/- with  </a:t>
            </a:r>
            <a:r>
              <a:rPr lang="en-US" dirty="0" err="1" smtClean="0">
                <a:latin typeface="Times New Roman" pitchFamily="18" charset="0"/>
                <a:cs typeface="Times New Roman" pitchFamily="18" charset="0"/>
              </a:rPr>
              <a:t>momento</a:t>
            </a:r>
            <a:r>
              <a:rPr lang="en-US" dirty="0" smtClean="0">
                <a:latin typeface="Times New Roman" pitchFamily="18" charset="0"/>
                <a:cs typeface="Times New Roman" pitchFamily="18" charset="0"/>
              </a:rPr>
              <a:t>.</a:t>
            </a:r>
            <a:endParaRPr lang="en-IN" dirty="0" smtClean="0">
              <a:latin typeface="Times New Roman" pitchFamily="18" charset="0"/>
              <a:cs typeface="Times New Roman" pitchFamily="18" charset="0"/>
            </a:endParaRPr>
          </a:p>
          <a:p>
            <a:pPr algn="just"/>
            <a:r>
              <a:rPr lang="en-US" b="1" dirty="0" smtClean="0">
                <a:latin typeface="Times New Roman" pitchFamily="18" charset="0"/>
                <a:cs typeface="Times New Roman" pitchFamily="18" charset="0"/>
              </a:rPr>
              <a:t>Second Prize</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Ajay </a:t>
            </a:r>
            <a:r>
              <a:rPr lang="en-US" dirty="0" err="1" smtClean="0">
                <a:latin typeface="Times New Roman" pitchFamily="18" charset="0"/>
                <a:cs typeface="Times New Roman" pitchFamily="18" charset="0"/>
              </a:rPr>
              <a:t>Garg</a:t>
            </a:r>
            <a:r>
              <a:rPr lang="en-US" dirty="0" smtClean="0">
                <a:latin typeface="Times New Roman" pitchFamily="18" charset="0"/>
                <a:cs typeface="Times New Roman" pitchFamily="18" charset="0"/>
              </a:rPr>
              <a:t> and team</a:t>
            </a:r>
            <a:r>
              <a:rPr lang="en-IN" dirty="0" smtClean="0">
                <a:latin typeface="Times New Roman" pitchFamily="18" charset="0"/>
                <a:cs typeface="Times New Roman" pitchFamily="18" charset="0"/>
              </a:rPr>
              <a:t> won the </a:t>
            </a:r>
            <a:r>
              <a:rPr lang="en-US" dirty="0" smtClean="0">
                <a:latin typeface="Times New Roman" pitchFamily="18" charset="0"/>
                <a:cs typeface="Times New Roman" pitchFamily="18" charset="0"/>
              </a:rPr>
              <a:t>certificate with cash award of Rupees 500/- with  </a:t>
            </a:r>
            <a:r>
              <a:rPr lang="en-US" dirty="0" err="1" smtClean="0">
                <a:latin typeface="Times New Roman" pitchFamily="18" charset="0"/>
                <a:cs typeface="Times New Roman" pitchFamily="18" charset="0"/>
              </a:rPr>
              <a:t>momento</a:t>
            </a:r>
            <a:r>
              <a:rPr lang="en-US" dirty="0" smtClean="0">
                <a:latin typeface="Times New Roman" pitchFamily="18" charset="0"/>
                <a:cs typeface="Times New Roman" pitchFamily="18" charset="0"/>
              </a:rPr>
              <a:t>.</a:t>
            </a:r>
            <a:endParaRPr lang="en-IN" dirty="0" smtClean="0">
              <a:latin typeface="Times New Roman" pitchFamily="18" charset="0"/>
              <a:cs typeface="Times New Roman" pitchFamily="18" charset="0"/>
            </a:endParaRPr>
          </a:p>
          <a:p>
            <a:pPr algn="just"/>
            <a:endParaRPr lang="en-IN" dirty="0" smtClean="0">
              <a:latin typeface="Times New Roman" pitchFamily="18" charset="0"/>
              <a:cs typeface="Times New Roman" pitchFamily="18" charset="0"/>
            </a:endParaRPr>
          </a:p>
          <a:p>
            <a:endParaRPr lang="en-IN" dirty="0"/>
          </a:p>
        </p:txBody>
      </p:sp>
      <p:pic>
        <p:nvPicPr>
          <p:cNvPr id="35842" name="Picture 2" descr="C:\Users\Dell\Downloads\29060171_1869799236386160_8683076653330422247_o (1).jpg"/>
          <p:cNvPicPr>
            <a:picLocks noChangeAspect="1" noChangeArrowheads="1"/>
          </p:cNvPicPr>
          <p:nvPr/>
        </p:nvPicPr>
        <p:blipFill>
          <a:blip r:embed="rId5" cstate="print"/>
          <a:srcRect/>
          <a:stretch>
            <a:fillRect/>
          </a:stretch>
        </p:blipFill>
        <p:spPr bwMode="auto">
          <a:xfrm>
            <a:off x="500042" y="3257540"/>
            <a:ext cx="3000396" cy="2357454"/>
          </a:xfrm>
          <a:prstGeom prst="rect">
            <a:avLst/>
          </a:prstGeom>
        </p:spPr>
        <p:style>
          <a:lnRef idx="0">
            <a:schemeClr val="dk1"/>
          </a:lnRef>
          <a:fillRef idx="3">
            <a:schemeClr val="dk1"/>
          </a:fillRef>
          <a:effectRef idx="3">
            <a:schemeClr val="dk1"/>
          </a:effectRef>
          <a:fontRef idx="minor">
            <a:schemeClr val="lt1"/>
          </a:fontRef>
        </p:style>
      </p:pic>
      <p:pic>
        <p:nvPicPr>
          <p:cNvPr id="16" name="Picture 15" descr="C:\Users\Manish\Downloads\29064181_1869799203052830_7211020506513307138_o (1).jpg"/>
          <p:cNvPicPr/>
          <p:nvPr/>
        </p:nvPicPr>
        <p:blipFill>
          <a:blip r:embed="rId6"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rcRect/>
          <a:stretch>
            <a:fillRect/>
          </a:stretch>
        </p:blipFill>
        <p:spPr bwMode="auto">
          <a:xfrm>
            <a:off x="3786190" y="3257540"/>
            <a:ext cx="2828924" cy="2338390"/>
          </a:xfrm>
          <a:prstGeom prst="rect">
            <a:avLst/>
          </a:prstGeom>
          <a:ln/>
        </p:spPr>
        <p:style>
          <a:lnRef idx="0">
            <a:schemeClr val="dk1"/>
          </a:lnRef>
          <a:fillRef idx="3">
            <a:schemeClr val="dk1"/>
          </a:fillRef>
          <a:effectRef idx="3">
            <a:schemeClr val="dk1"/>
          </a:effectRef>
          <a:fontRef idx="minor">
            <a:schemeClr val="lt1"/>
          </a:fontRef>
        </p:style>
      </p:pic>
    </p:spTree>
    <p:extLst>
      <p:ext uri="{BB962C8B-B14F-4D97-AF65-F5344CB8AC3E}">
        <p14:creationId xmlns="" xmlns:p14="http://schemas.microsoft.com/office/powerpoint/2010/main" val="18867467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5" name="object 5"/>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6" name="object 6"/>
          <p:cNvSpPr/>
          <p:nvPr/>
        </p:nvSpPr>
        <p:spPr>
          <a:xfrm>
            <a:off x="0" y="6134087"/>
            <a:ext cx="6857986" cy="3238493"/>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0" y="190499"/>
            <a:ext cx="1343032" cy="952498"/>
          </a:xfrm>
          <a:prstGeom prst="rect">
            <a:avLst/>
          </a:prstGeom>
          <a:blipFill>
            <a:blip r:embed="rId4" cstate="print"/>
            <a:stretch>
              <a:fillRect/>
            </a:stretch>
          </a:blipFill>
        </p:spPr>
        <p:txBody>
          <a:bodyPr wrap="square" lIns="0" tIns="0" rIns="0" bIns="0" rtlCol="0"/>
          <a:lstStyle/>
          <a:p>
            <a:endParaRPr dirty="0"/>
          </a:p>
        </p:txBody>
      </p:sp>
      <p:sp>
        <p:nvSpPr>
          <p:cNvPr id="8" name="object 8"/>
          <p:cNvSpPr txBox="1"/>
          <p:nvPr/>
        </p:nvSpPr>
        <p:spPr>
          <a:xfrm>
            <a:off x="431801" y="414908"/>
            <a:ext cx="50505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03</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18" name="TextBox 17"/>
          <p:cNvSpPr txBox="1"/>
          <p:nvPr/>
        </p:nvSpPr>
        <p:spPr>
          <a:xfrm>
            <a:off x="500042" y="1400152"/>
            <a:ext cx="6000792" cy="646331"/>
          </a:xfrm>
          <a:prstGeom prst="rect">
            <a:avLst/>
          </a:prstGeom>
          <a:noFill/>
        </p:spPr>
        <p:txBody>
          <a:bodyPr wrap="square" rtlCol="0">
            <a:spAutoFit/>
          </a:bodyPr>
          <a:lstStyle/>
          <a:p>
            <a:endParaRPr lang="en-IN" dirty="0" smtClean="0"/>
          </a:p>
          <a:p>
            <a:endParaRPr lang="en-IN" dirty="0"/>
          </a:p>
        </p:txBody>
      </p:sp>
      <p:sp>
        <p:nvSpPr>
          <p:cNvPr id="10" name="TextBox 9"/>
          <p:cNvSpPr txBox="1"/>
          <p:nvPr/>
        </p:nvSpPr>
        <p:spPr>
          <a:xfrm>
            <a:off x="428604" y="1114401"/>
            <a:ext cx="6215106" cy="1200329"/>
          </a:xfrm>
          <a:prstGeom prst="rect">
            <a:avLst/>
          </a:prstGeom>
          <a:noFill/>
        </p:spPr>
        <p:txBody>
          <a:bodyPr wrap="square" rtlCol="0">
            <a:spAutoFit/>
          </a:bodyPr>
          <a:lstStyle/>
          <a:p>
            <a:pPr algn="just"/>
            <a:r>
              <a:rPr lang="en-US" dirty="0" smtClean="0">
                <a:latin typeface="Times New Roman" pitchFamily="18" charset="0"/>
                <a:cs typeface="Times New Roman" pitchFamily="18" charset="0"/>
              </a:rPr>
              <a:t> </a:t>
            </a:r>
            <a:endParaRPr lang="en-IN" dirty="0" smtClean="0">
              <a:latin typeface="Times New Roman" pitchFamily="18" charset="0"/>
              <a:cs typeface="Times New Roman" pitchFamily="18" charset="0"/>
            </a:endParaRPr>
          </a:p>
          <a:p>
            <a:pPr algn="just"/>
            <a:endParaRPr lang="en-IN"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a:t>
            </a:r>
            <a:endParaRPr lang="en-IN" dirty="0" smtClean="0">
              <a:latin typeface="Times New Roman" pitchFamily="18" charset="0"/>
              <a:cs typeface="Times New Roman" pitchFamily="18" charset="0"/>
            </a:endParaRPr>
          </a:p>
          <a:p>
            <a:endParaRPr lang="en-IN" dirty="0"/>
          </a:p>
        </p:txBody>
      </p:sp>
      <p:sp>
        <p:nvSpPr>
          <p:cNvPr id="14" name="Rectangle 13"/>
          <p:cNvSpPr/>
          <p:nvPr/>
        </p:nvSpPr>
        <p:spPr>
          <a:xfrm>
            <a:off x="285728" y="4900614"/>
            <a:ext cx="6215106" cy="3970318"/>
          </a:xfrm>
          <a:prstGeom prst="rect">
            <a:avLst/>
          </a:prstGeom>
        </p:spPr>
        <p:txBody>
          <a:bodyPr wrap="square">
            <a:spAutoFit/>
          </a:bodyPr>
          <a:lstStyle/>
          <a:p>
            <a:pPr algn="just"/>
            <a:r>
              <a:rPr lang="en-IN" dirty="0" smtClean="0">
                <a:latin typeface="Times New Roman" pitchFamily="18" charset="0"/>
                <a:cs typeface="Times New Roman" pitchFamily="18" charset="0"/>
              </a:rPr>
              <a:t>Students Coordinators were </a:t>
            </a:r>
            <a:r>
              <a:rPr lang="en-US" dirty="0" err="1" smtClean="0">
                <a:latin typeface="Times New Roman" pitchFamily="18" charset="0"/>
                <a:cs typeface="Times New Roman" pitchFamily="18" charset="0"/>
              </a:rPr>
              <a:t>Sangeeta</a:t>
            </a:r>
            <a:r>
              <a:rPr lang="en-US" dirty="0" smtClean="0">
                <a:latin typeface="Times New Roman" pitchFamily="18" charset="0"/>
                <a:cs typeface="Times New Roman" pitchFamily="18" charset="0"/>
              </a:rPr>
              <a:t> Sharma</a:t>
            </a:r>
            <a:r>
              <a:rPr lang="en-IN"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Prachi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Vyas</a:t>
            </a:r>
            <a:r>
              <a:rPr lang="en-IN"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Lakshay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Pramod</a:t>
            </a:r>
            <a:r>
              <a:rPr lang="en-US" dirty="0" smtClean="0">
                <a:latin typeface="Times New Roman" pitchFamily="18" charset="0"/>
                <a:cs typeface="Times New Roman" pitchFamily="18" charset="0"/>
              </a:rPr>
              <a:t> Kumar</a:t>
            </a:r>
            <a:r>
              <a:rPr lang="en-IN"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Mahipal</a:t>
            </a:r>
            <a:r>
              <a:rPr lang="en-IN"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Bharti</a:t>
            </a:r>
            <a:r>
              <a:rPr lang="en-US" dirty="0" smtClean="0">
                <a:latin typeface="Times New Roman" pitchFamily="18" charset="0"/>
                <a:cs typeface="Times New Roman" pitchFamily="18" charset="0"/>
              </a:rPr>
              <a:t> Sharma</a:t>
            </a:r>
            <a:r>
              <a:rPr lang="en-IN" dirty="0" smtClean="0">
                <a:latin typeface="Times New Roman" pitchFamily="18" charset="0"/>
                <a:cs typeface="Times New Roman" pitchFamily="18" charset="0"/>
              </a:rPr>
              <a:t> and</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Harshit</a:t>
            </a:r>
            <a:r>
              <a:rPr lang="en-US" dirty="0" smtClean="0">
                <a:latin typeface="Times New Roman" pitchFamily="18" charset="0"/>
                <a:cs typeface="Times New Roman" pitchFamily="18" charset="0"/>
              </a:rPr>
              <a:t> Sharma.</a:t>
            </a:r>
            <a:endParaRPr lang="en-IN" dirty="0" smtClean="0">
              <a:latin typeface="Times New Roman" pitchFamily="18" charset="0"/>
              <a:cs typeface="Times New Roman" pitchFamily="18" charset="0"/>
            </a:endParaRPr>
          </a:p>
          <a:p>
            <a:pPr algn="just"/>
            <a:endParaRPr lang="en-US" dirty="0" smtClean="0">
              <a:latin typeface="Times New Roman" pitchFamily="18" charset="0"/>
              <a:cs typeface="Times New Roman" pitchFamily="18" charset="0"/>
            </a:endParaRPr>
          </a:p>
          <a:p>
            <a:pPr algn="just"/>
            <a:r>
              <a:rPr lang="en-US" dirty="0" smtClean="0">
                <a:solidFill>
                  <a:srgbClr val="FF0000"/>
                </a:solidFill>
                <a:latin typeface="Times New Roman" pitchFamily="18" charset="0"/>
                <a:cs typeface="Times New Roman" pitchFamily="18" charset="0"/>
              </a:rPr>
              <a:t>TECH HUNT</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The students of the Department of the Electrical Engineering voluntarily took up the initiative to organize the TECH HUNT under the supervision of Ms. </a:t>
            </a:r>
            <a:r>
              <a:rPr lang="en-US" dirty="0" err="1" smtClean="0">
                <a:latin typeface="Times New Roman" pitchFamily="18" charset="0"/>
                <a:cs typeface="Times New Roman" pitchFamily="18" charset="0"/>
              </a:rPr>
              <a:t>Neha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Agrawal</a:t>
            </a:r>
            <a:r>
              <a:rPr lang="en-US" dirty="0" smtClean="0">
                <a:latin typeface="Times New Roman" pitchFamily="18" charset="0"/>
                <a:cs typeface="Times New Roman" pitchFamily="18" charset="0"/>
              </a:rPr>
              <a:t> (Assistant Professor) and Ms. </a:t>
            </a:r>
            <a:r>
              <a:rPr lang="en-US" dirty="0" err="1" smtClean="0">
                <a:latin typeface="Times New Roman" pitchFamily="18" charset="0"/>
                <a:cs typeface="Times New Roman" pitchFamily="18" charset="0"/>
              </a:rPr>
              <a:t>Geetika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Mathur</a:t>
            </a:r>
            <a:r>
              <a:rPr lang="en-US" dirty="0" smtClean="0">
                <a:latin typeface="Times New Roman" pitchFamily="18" charset="0"/>
                <a:cs typeface="Times New Roman" pitchFamily="18" charset="0"/>
              </a:rPr>
              <a:t> (Assistant Professor) under the guidance of Dr. </a:t>
            </a:r>
            <a:r>
              <a:rPr lang="en-US" dirty="0" err="1" smtClean="0">
                <a:latin typeface="Times New Roman" pitchFamily="18" charset="0"/>
                <a:cs typeface="Times New Roman" pitchFamily="18" charset="0"/>
              </a:rPr>
              <a:t>Sandeep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Vyas</a:t>
            </a:r>
            <a:r>
              <a:rPr lang="en-US" dirty="0" smtClean="0">
                <a:latin typeface="Times New Roman" pitchFamily="18" charset="0"/>
                <a:cs typeface="Times New Roman" pitchFamily="18" charset="0"/>
              </a:rPr>
              <a:t> (Associate Professor and Head of the Department) from 10:30 AM to 1:30 PM in BLG 19 on 27</a:t>
            </a:r>
            <a:r>
              <a:rPr lang="en-US" baseline="30000" dirty="0" smtClean="0">
                <a:latin typeface="Times New Roman" pitchFamily="18" charset="0"/>
                <a:cs typeface="Times New Roman" pitchFamily="18" charset="0"/>
              </a:rPr>
              <a:t>th</a:t>
            </a:r>
            <a:r>
              <a:rPr lang="en-US" dirty="0" smtClean="0">
                <a:latin typeface="Times New Roman" pitchFamily="18" charset="0"/>
                <a:cs typeface="Times New Roman" pitchFamily="18" charset="0"/>
              </a:rPr>
              <a:t> March, 2018. 21 teams were registered in this event.</a:t>
            </a:r>
            <a:endParaRPr lang="en-IN" dirty="0" smtClean="0">
              <a:latin typeface="Times New Roman" pitchFamily="18" charset="0"/>
              <a:cs typeface="Times New Roman" pitchFamily="18" charset="0"/>
            </a:endParaRPr>
          </a:p>
          <a:p>
            <a:endParaRPr lang="en-IN" dirty="0"/>
          </a:p>
        </p:txBody>
      </p:sp>
      <p:sp>
        <p:nvSpPr>
          <p:cNvPr id="15" name="object 11"/>
          <p:cNvSpPr/>
          <p:nvPr/>
        </p:nvSpPr>
        <p:spPr>
          <a:xfrm>
            <a:off x="357166" y="6329374"/>
            <a:ext cx="6248400" cy="1905"/>
          </a:xfrm>
          <a:custGeom>
            <a:avLst/>
            <a:gdLst/>
            <a:ahLst/>
            <a:cxnLst/>
            <a:rect l="l" t="t" r="r" b="b"/>
            <a:pathLst>
              <a:path w="6248400" h="1905">
                <a:moveTo>
                  <a:pt x="0" y="0"/>
                </a:moveTo>
                <a:lnTo>
                  <a:pt x="6248387" y="1587"/>
                </a:lnTo>
              </a:path>
            </a:pathLst>
          </a:custGeom>
          <a:ln w="9524">
            <a:solidFill>
              <a:srgbClr val="000000"/>
            </a:solidFill>
          </a:ln>
        </p:spPr>
        <p:txBody>
          <a:bodyPr wrap="square" lIns="0" tIns="0" rIns="0" bIns="0" rtlCol="0"/>
          <a:lstStyle/>
          <a:p>
            <a:endParaRPr dirty="0"/>
          </a:p>
        </p:txBody>
      </p:sp>
      <p:sp>
        <p:nvSpPr>
          <p:cNvPr id="19" name="TextBox 18"/>
          <p:cNvSpPr txBox="1"/>
          <p:nvPr/>
        </p:nvSpPr>
        <p:spPr>
          <a:xfrm>
            <a:off x="357166" y="1185838"/>
            <a:ext cx="6215106" cy="2031325"/>
          </a:xfrm>
          <a:prstGeom prst="rect">
            <a:avLst/>
          </a:prstGeom>
          <a:noFill/>
        </p:spPr>
        <p:txBody>
          <a:bodyPr wrap="square" rtlCol="0">
            <a:spAutoFit/>
          </a:bodyPr>
          <a:lstStyle/>
          <a:p>
            <a:pPr algn="just"/>
            <a:r>
              <a:rPr lang="en-US" b="1" dirty="0" smtClean="0">
                <a:latin typeface="Times New Roman" pitchFamily="18" charset="0"/>
                <a:cs typeface="Times New Roman" pitchFamily="18" charset="0"/>
              </a:rPr>
              <a:t>Winners:</a:t>
            </a:r>
            <a:endParaRPr lang="en-IN"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First Prize – </a:t>
            </a:r>
            <a:r>
              <a:rPr lang="en-IN" dirty="0" err="1" smtClean="0">
                <a:latin typeface="Times New Roman" pitchFamily="18" charset="0"/>
                <a:cs typeface="Times New Roman" pitchFamily="18" charset="0"/>
              </a:rPr>
              <a:t>Eti</a:t>
            </a:r>
            <a:r>
              <a:rPr lang="en-IN" dirty="0" smtClean="0">
                <a:latin typeface="Times New Roman" pitchFamily="18" charset="0"/>
                <a:cs typeface="Times New Roman" pitchFamily="18" charset="0"/>
              </a:rPr>
              <a:t> Sharma and </a:t>
            </a:r>
            <a:r>
              <a:rPr lang="en-IN" dirty="0" err="1" smtClean="0">
                <a:latin typeface="Times New Roman" pitchFamily="18" charset="0"/>
                <a:cs typeface="Times New Roman" pitchFamily="18" charset="0"/>
              </a:rPr>
              <a:t>Sakshi</a:t>
            </a: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Goyal</a:t>
            </a:r>
            <a:r>
              <a:rPr lang="en-IN" dirty="0" smtClean="0">
                <a:latin typeface="Times New Roman" pitchFamily="18" charset="0"/>
                <a:cs typeface="Times New Roman" pitchFamily="18" charset="0"/>
              </a:rPr>
              <a:t> (3</a:t>
            </a:r>
            <a:r>
              <a:rPr lang="en-IN" baseline="30000" dirty="0" smtClean="0">
                <a:latin typeface="Times New Roman" pitchFamily="18" charset="0"/>
                <a:cs typeface="Times New Roman" pitchFamily="18" charset="0"/>
              </a:rPr>
              <a:t>rd</a:t>
            </a:r>
            <a:r>
              <a:rPr lang="en-IN" dirty="0" smtClean="0">
                <a:latin typeface="Times New Roman" pitchFamily="18" charset="0"/>
                <a:cs typeface="Times New Roman" pitchFamily="18" charset="0"/>
              </a:rPr>
              <a:t> yr. EE) won the </a:t>
            </a:r>
            <a:r>
              <a:rPr lang="en-US" dirty="0" smtClean="0">
                <a:latin typeface="Times New Roman" pitchFamily="18" charset="0"/>
                <a:cs typeface="Times New Roman" pitchFamily="18" charset="0"/>
              </a:rPr>
              <a:t>certificate with cash award of Rupees 1100/- with  </a:t>
            </a:r>
            <a:r>
              <a:rPr lang="en-US" dirty="0" err="1" smtClean="0">
                <a:latin typeface="Times New Roman" pitchFamily="18" charset="0"/>
                <a:cs typeface="Times New Roman" pitchFamily="18" charset="0"/>
              </a:rPr>
              <a:t>momento</a:t>
            </a:r>
            <a:r>
              <a:rPr lang="en-US" dirty="0" smtClean="0">
                <a:latin typeface="Times New Roman" pitchFamily="18" charset="0"/>
                <a:cs typeface="Times New Roman" pitchFamily="18" charset="0"/>
              </a:rPr>
              <a:t>.</a:t>
            </a:r>
            <a:endParaRPr lang="en-IN" dirty="0" smtClean="0">
              <a:latin typeface="Times New Roman" pitchFamily="18" charset="0"/>
              <a:cs typeface="Times New Roman" pitchFamily="18" charset="0"/>
            </a:endParaRPr>
          </a:p>
          <a:p>
            <a:pPr algn="just"/>
            <a:r>
              <a:rPr lang="en-US" b="1" dirty="0" smtClean="0">
                <a:latin typeface="Times New Roman" pitchFamily="18" charset="0"/>
                <a:cs typeface="Times New Roman" pitchFamily="18" charset="0"/>
              </a:rPr>
              <a:t>Second Prize</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Ujjwal</a:t>
            </a:r>
            <a:r>
              <a:rPr lang="en-IN" dirty="0" smtClean="0">
                <a:latin typeface="Times New Roman" pitchFamily="18" charset="0"/>
                <a:cs typeface="Times New Roman" pitchFamily="18" charset="0"/>
              </a:rPr>
              <a:t> Sharma and Raj </a:t>
            </a:r>
            <a:r>
              <a:rPr lang="en-IN" dirty="0" err="1" smtClean="0">
                <a:latin typeface="Times New Roman" pitchFamily="18" charset="0"/>
                <a:cs typeface="Times New Roman" pitchFamily="18" charset="0"/>
              </a:rPr>
              <a:t>Purbiya</a:t>
            </a:r>
            <a:r>
              <a:rPr lang="en-IN" dirty="0" smtClean="0">
                <a:latin typeface="Times New Roman" pitchFamily="18" charset="0"/>
                <a:cs typeface="Times New Roman" pitchFamily="18" charset="0"/>
              </a:rPr>
              <a:t> (2</a:t>
            </a:r>
            <a:r>
              <a:rPr lang="en-IN" baseline="30000" dirty="0" smtClean="0">
                <a:latin typeface="Times New Roman" pitchFamily="18" charset="0"/>
                <a:cs typeface="Times New Roman" pitchFamily="18" charset="0"/>
              </a:rPr>
              <a:t>nd</a:t>
            </a:r>
            <a:r>
              <a:rPr lang="en-IN" dirty="0" smtClean="0">
                <a:latin typeface="Times New Roman" pitchFamily="18" charset="0"/>
                <a:cs typeface="Times New Roman" pitchFamily="18" charset="0"/>
              </a:rPr>
              <a:t> yr. EE) won the </a:t>
            </a:r>
            <a:r>
              <a:rPr lang="en-US" dirty="0" smtClean="0">
                <a:latin typeface="Times New Roman" pitchFamily="18" charset="0"/>
                <a:cs typeface="Times New Roman" pitchFamily="18" charset="0"/>
              </a:rPr>
              <a:t>certificate with cash award of Rupees 500/- with  </a:t>
            </a:r>
            <a:r>
              <a:rPr lang="en-US" dirty="0" err="1" smtClean="0">
                <a:latin typeface="Times New Roman" pitchFamily="18" charset="0"/>
                <a:cs typeface="Times New Roman" pitchFamily="18" charset="0"/>
              </a:rPr>
              <a:t>momento</a:t>
            </a:r>
            <a:r>
              <a:rPr lang="en-US" dirty="0" smtClean="0">
                <a:latin typeface="Times New Roman" pitchFamily="18" charset="0"/>
                <a:cs typeface="Times New Roman" pitchFamily="18" charset="0"/>
              </a:rPr>
              <a:t>.</a:t>
            </a:r>
            <a:endParaRPr lang="en-IN" dirty="0" smtClean="0">
              <a:latin typeface="Times New Roman" pitchFamily="18" charset="0"/>
              <a:cs typeface="Times New Roman" pitchFamily="18" charset="0"/>
            </a:endParaRPr>
          </a:p>
          <a:p>
            <a:pPr algn="just"/>
            <a:endParaRPr lang="en-IN" dirty="0" smtClean="0">
              <a:latin typeface="Times New Roman" pitchFamily="18" charset="0"/>
              <a:cs typeface="Times New Roman" pitchFamily="18" charset="0"/>
            </a:endParaRPr>
          </a:p>
          <a:p>
            <a:endParaRPr lang="en-IN" dirty="0"/>
          </a:p>
        </p:txBody>
      </p:sp>
      <p:pic>
        <p:nvPicPr>
          <p:cNvPr id="36866" name="Picture 2" descr="C:\Users\Dell\Documents\Bluetooth Exchange Folder\IMG-20180328-WA0021.jpg"/>
          <p:cNvPicPr>
            <a:picLocks noChangeAspect="1" noChangeArrowheads="1"/>
          </p:cNvPicPr>
          <p:nvPr/>
        </p:nvPicPr>
        <p:blipFill>
          <a:blip r:embed="rId5" cstate="print"/>
          <a:srcRect/>
          <a:stretch>
            <a:fillRect/>
          </a:stretch>
        </p:blipFill>
        <p:spPr bwMode="auto">
          <a:xfrm>
            <a:off x="357166" y="2757474"/>
            <a:ext cx="3000396" cy="1999483"/>
          </a:xfrm>
          <a:prstGeom prst="rect">
            <a:avLst/>
          </a:prstGeom>
        </p:spPr>
        <p:style>
          <a:lnRef idx="0">
            <a:schemeClr val="dk1"/>
          </a:lnRef>
          <a:fillRef idx="3">
            <a:schemeClr val="dk1"/>
          </a:fillRef>
          <a:effectRef idx="3">
            <a:schemeClr val="dk1"/>
          </a:effectRef>
          <a:fontRef idx="minor">
            <a:schemeClr val="lt1"/>
          </a:fontRef>
        </p:style>
      </p:pic>
      <p:pic>
        <p:nvPicPr>
          <p:cNvPr id="36867" name="Picture 3" descr="C:\Users\Dell\Documents\Bluetooth Exchange Folder\IMG-20180328-WA0015.jpg"/>
          <p:cNvPicPr>
            <a:picLocks noChangeAspect="1" noChangeArrowheads="1"/>
          </p:cNvPicPr>
          <p:nvPr/>
        </p:nvPicPr>
        <p:blipFill>
          <a:blip r:embed="rId6" cstate="print"/>
          <a:srcRect/>
          <a:stretch>
            <a:fillRect/>
          </a:stretch>
        </p:blipFill>
        <p:spPr bwMode="auto">
          <a:xfrm>
            <a:off x="3643314" y="2757474"/>
            <a:ext cx="2786082" cy="2000264"/>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 xmlns:p14="http://schemas.microsoft.com/office/powerpoint/2010/main" val="18867467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5" name="object 5"/>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6" name="object 6"/>
          <p:cNvSpPr/>
          <p:nvPr/>
        </p:nvSpPr>
        <p:spPr>
          <a:xfrm>
            <a:off x="0" y="6134087"/>
            <a:ext cx="6857986" cy="3238493"/>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0" y="190499"/>
            <a:ext cx="1343032" cy="952498"/>
          </a:xfrm>
          <a:prstGeom prst="rect">
            <a:avLst/>
          </a:prstGeom>
          <a:blipFill>
            <a:blip r:embed="rId4" cstate="print"/>
            <a:stretch>
              <a:fillRect/>
            </a:stretch>
          </a:blipFill>
        </p:spPr>
        <p:txBody>
          <a:bodyPr wrap="square" lIns="0" tIns="0" rIns="0" bIns="0" rtlCol="0"/>
          <a:lstStyle/>
          <a:p>
            <a:endParaRPr dirty="0"/>
          </a:p>
        </p:txBody>
      </p:sp>
      <p:sp>
        <p:nvSpPr>
          <p:cNvPr id="8" name="object 8"/>
          <p:cNvSpPr txBox="1"/>
          <p:nvPr/>
        </p:nvSpPr>
        <p:spPr>
          <a:xfrm>
            <a:off x="431801" y="414908"/>
            <a:ext cx="50505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03</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18" name="TextBox 17"/>
          <p:cNvSpPr txBox="1"/>
          <p:nvPr/>
        </p:nvSpPr>
        <p:spPr>
          <a:xfrm>
            <a:off x="500042" y="1400152"/>
            <a:ext cx="6000792" cy="646331"/>
          </a:xfrm>
          <a:prstGeom prst="rect">
            <a:avLst/>
          </a:prstGeom>
          <a:noFill/>
        </p:spPr>
        <p:txBody>
          <a:bodyPr wrap="square" rtlCol="0">
            <a:spAutoFit/>
          </a:bodyPr>
          <a:lstStyle/>
          <a:p>
            <a:endParaRPr lang="en-IN" dirty="0" smtClean="0"/>
          </a:p>
          <a:p>
            <a:endParaRPr lang="en-IN" dirty="0"/>
          </a:p>
        </p:txBody>
      </p:sp>
      <p:sp>
        <p:nvSpPr>
          <p:cNvPr id="10" name="TextBox 9"/>
          <p:cNvSpPr txBox="1"/>
          <p:nvPr/>
        </p:nvSpPr>
        <p:spPr>
          <a:xfrm>
            <a:off x="428604" y="1114401"/>
            <a:ext cx="6215106" cy="1200329"/>
          </a:xfrm>
          <a:prstGeom prst="rect">
            <a:avLst/>
          </a:prstGeom>
          <a:noFill/>
        </p:spPr>
        <p:txBody>
          <a:bodyPr wrap="square" rtlCol="0">
            <a:spAutoFit/>
          </a:bodyPr>
          <a:lstStyle/>
          <a:p>
            <a:pPr algn="just"/>
            <a:r>
              <a:rPr lang="en-US" dirty="0" smtClean="0">
                <a:latin typeface="Times New Roman" pitchFamily="18" charset="0"/>
                <a:cs typeface="Times New Roman" pitchFamily="18" charset="0"/>
              </a:rPr>
              <a:t> </a:t>
            </a:r>
            <a:endParaRPr lang="en-IN" dirty="0" smtClean="0">
              <a:latin typeface="Times New Roman" pitchFamily="18" charset="0"/>
              <a:cs typeface="Times New Roman" pitchFamily="18" charset="0"/>
            </a:endParaRPr>
          </a:p>
          <a:p>
            <a:pPr algn="just"/>
            <a:endParaRPr lang="en-IN"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a:t>
            </a:r>
            <a:endParaRPr lang="en-IN" dirty="0" smtClean="0">
              <a:latin typeface="Times New Roman" pitchFamily="18" charset="0"/>
              <a:cs typeface="Times New Roman" pitchFamily="18" charset="0"/>
            </a:endParaRPr>
          </a:p>
          <a:p>
            <a:endParaRPr lang="en-IN" dirty="0"/>
          </a:p>
        </p:txBody>
      </p:sp>
      <p:sp>
        <p:nvSpPr>
          <p:cNvPr id="14" name="Rectangle 13"/>
          <p:cNvSpPr/>
          <p:nvPr/>
        </p:nvSpPr>
        <p:spPr>
          <a:xfrm>
            <a:off x="214290" y="5402282"/>
            <a:ext cx="6215106" cy="4247317"/>
          </a:xfrm>
          <a:prstGeom prst="rect">
            <a:avLst/>
          </a:prstGeom>
        </p:spPr>
        <p:txBody>
          <a:bodyPr wrap="square">
            <a:spAutoFit/>
          </a:bodyPr>
          <a:lstStyle/>
          <a:p>
            <a:pPr algn="just"/>
            <a:r>
              <a:rPr lang="en-IN" dirty="0" smtClean="0">
                <a:latin typeface="Times New Roman" pitchFamily="18" charset="0"/>
                <a:cs typeface="Times New Roman" pitchFamily="18" charset="0"/>
              </a:rPr>
              <a:t>Students Coordinators were </a:t>
            </a:r>
            <a:r>
              <a:rPr lang="en-US" dirty="0" err="1" smtClean="0">
                <a:latin typeface="Times New Roman" pitchFamily="18" charset="0"/>
                <a:cs typeface="Times New Roman" pitchFamily="18" charset="0"/>
              </a:rPr>
              <a:t>Vaibhav</a:t>
            </a:r>
            <a:r>
              <a:rPr lang="en-US" dirty="0" smtClean="0">
                <a:latin typeface="Times New Roman" pitchFamily="18" charset="0"/>
                <a:cs typeface="Times New Roman" pitchFamily="18" charset="0"/>
              </a:rPr>
              <a:t> Gupta</a:t>
            </a:r>
            <a:r>
              <a:rPr lang="en-IN"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Amit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Mewara</a:t>
            </a:r>
            <a:r>
              <a:rPr lang="en-IN"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Himani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Jharotiya</a:t>
            </a:r>
            <a:r>
              <a:rPr lang="en-IN"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Anmol</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Bishnoi</a:t>
            </a:r>
            <a:r>
              <a:rPr lang="en-IN"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Saurabh</a:t>
            </a:r>
            <a:r>
              <a:rPr lang="en-US" dirty="0" smtClean="0">
                <a:latin typeface="Times New Roman" pitchFamily="18" charset="0"/>
                <a:cs typeface="Times New Roman" pitchFamily="18" charset="0"/>
              </a:rPr>
              <a:t> Sharma and </a:t>
            </a:r>
            <a:r>
              <a:rPr lang="en-US" dirty="0" err="1" smtClean="0">
                <a:latin typeface="Times New Roman" pitchFamily="18" charset="0"/>
                <a:cs typeface="Times New Roman" pitchFamily="18" charset="0"/>
              </a:rPr>
              <a:t>Ruchika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Kholia</a:t>
            </a:r>
            <a:r>
              <a:rPr lang="en-US" dirty="0" smtClean="0">
                <a:latin typeface="Times New Roman" pitchFamily="18" charset="0"/>
                <a:cs typeface="Times New Roman" pitchFamily="18" charset="0"/>
              </a:rPr>
              <a:t>. </a:t>
            </a:r>
            <a:endParaRPr lang="en-IN" dirty="0" smtClean="0">
              <a:latin typeface="Times New Roman" pitchFamily="18" charset="0"/>
              <a:cs typeface="Times New Roman" pitchFamily="18" charset="0"/>
            </a:endParaRPr>
          </a:p>
          <a:p>
            <a:pPr algn="just"/>
            <a:endParaRPr lang="en-US" dirty="0" smtClean="0">
              <a:latin typeface="Times New Roman" pitchFamily="18" charset="0"/>
              <a:cs typeface="Times New Roman" pitchFamily="18" charset="0"/>
            </a:endParaRPr>
          </a:p>
          <a:p>
            <a:pPr algn="just"/>
            <a:r>
              <a:rPr lang="en-US" dirty="0" smtClean="0">
                <a:solidFill>
                  <a:srgbClr val="FF0000"/>
                </a:solidFill>
                <a:latin typeface="Times New Roman" pitchFamily="18" charset="0"/>
                <a:cs typeface="Times New Roman" pitchFamily="18" charset="0"/>
              </a:rPr>
              <a:t>TECHNICAL CROSSWORD</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The students of the Department of the Electrical Engineering voluntarily took up the initiative to organize the Technical Crossword</a:t>
            </a:r>
            <a:r>
              <a:rPr lang="en-US" dirty="0" smtClean="0">
                <a:solidFill>
                  <a:srgbClr val="FF0000"/>
                </a:solidFill>
                <a:latin typeface="Times New Roman" pitchFamily="18" charset="0"/>
                <a:cs typeface="Times New Roman" pitchFamily="18" charset="0"/>
              </a:rPr>
              <a:t> </a:t>
            </a:r>
            <a:r>
              <a:rPr lang="en-US" dirty="0" smtClean="0">
                <a:latin typeface="Times New Roman" pitchFamily="18" charset="0"/>
                <a:cs typeface="Times New Roman" pitchFamily="18" charset="0"/>
              </a:rPr>
              <a:t>under the supervision of Mr. Ashok Singh </a:t>
            </a:r>
            <a:r>
              <a:rPr lang="en-US" dirty="0" err="1" smtClean="0">
                <a:latin typeface="Times New Roman" pitchFamily="18" charset="0"/>
                <a:cs typeface="Times New Roman" pitchFamily="18" charset="0"/>
              </a:rPr>
              <a:t>Chundawat</a:t>
            </a:r>
            <a:r>
              <a:rPr lang="en-US" dirty="0" smtClean="0">
                <a:latin typeface="Times New Roman" pitchFamily="18" charset="0"/>
                <a:cs typeface="Times New Roman" pitchFamily="18" charset="0"/>
              </a:rPr>
              <a:t> (Assistant Professor) and Ms. </a:t>
            </a:r>
            <a:r>
              <a:rPr lang="en-US" dirty="0" err="1" smtClean="0">
                <a:latin typeface="Times New Roman" pitchFamily="18" charset="0"/>
                <a:cs typeface="Times New Roman" pitchFamily="18" charset="0"/>
              </a:rPr>
              <a:t>Yazusha</a:t>
            </a:r>
            <a:r>
              <a:rPr lang="en-US" dirty="0" smtClean="0">
                <a:latin typeface="Times New Roman" pitchFamily="18" charset="0"/>
                <a:cs typeface="Times New Roman" pitchFamily="18" charset="0"/>
              </a:rPr>
              <a:t> Sharma (Assistant Professor) from 01:30 PM to 3:30 PM in BLG 13 on 27</a:t>
            </a:r>
            <a:r>
              <a:rPr lang="en-US" baseline="30000" dirty="0" smtClean="0">
                <a:latin typeface="Times New Roman" pitchFamily="18" charset="0"/>
                <a:cs typeface="Times New Roman" pitchFamily="18" charset="0"/>
              </a:rPr>
              <a:t>th</a:t>
            </a:r>
            <a:r>
              <a:rPr lang="en-US" dirty="0" smtClean="0">
                <a:latin typeface="Times New Roman" pitchFamily="18" charset="0"/>
                <a:cs typeface="Times New Roman" pitchFamily="18" charset="0"/>
              </a:rPr>
              <a:t> March, 2018. 22 teams were registered in this event. </a:t>
            </a:r>
            <a:r>
              <a:rPr lang="en-IN" dirty="0" smtClean="0">
                <a:latin typeface="Times New Roman" pitchFamily="18" charset="0"/>
                <a:cs typeface="Times New Roman" pitchFamily="18" charset="0"/>
              </a:rPr>
              <a:t>This event showed the way to develop self confidence and to do things and get a record of successful experiences .</a:t>
            </a:r>
          </a:p>
          <a:p>
            <a:endParaRPr lang="en-IN" dirty="0"/>
          </a:p>
        </p:txBody>
      </p:sp>
      <p:sp>
        <p:nvSpPr>
          <p:cNvPr id="15" name="object 11"/>
          <p:cNvSpPr/>
          <p:nvPr/>
        </p:nvSpPr>
        <p:spPr>
          <a:xfrm>
            <a:off x="357166" y="6829440"/>
            <a:ext cx="6248400" cy="1905"/>
          </a:xfrm>
          <a:custGeom>
            <a:avLst/>
            <a:gdLst/>
            <a:ahLst/>
            <a:cxnLst/>
            <a:rect l="l" t="t" r="r" b="b"/>
            <a:pathLst>
              <a:path w="6248400" h="1905">
                <a:moveTo>
                  <a:pt x="0" y="0"/>
                </a:moveTo>
                <a:lnTo>
                  <a:pt x="6248387" y="1587"/>
                </a:lnTo>
              </a:path>
            </a:pathLst>
          </a:custGeom>
          <a:ln w="9524">
            <a:solidFill>
              <a:srgbClr val="000000"/>
            </a:solidFill>
          </a:ln>
        </p:spPr>
        <p:txBody>
          <a:bodyPr wrap="square" lIns="0" tIns="0" rIns="0" bIns="0" rtlCol="0"/>
          <a:lstStyle/>
          <a:p>
            <a:endParaRPr dirty="0"/>
          </a:p>
        </p:txBody>
      </p:sp>
      <p:sp>
        <p:nvSpPr>
          <p:cNvPr id="19" name="TextBox 18"/>
          <p:cNvSpPr txBox="1"/>
          <p:nvPr/>
        </p:nvSpPr>
        <p:spPr>
          <a:xfrm>
            <a:off x="357166" y="1185838"/>
            <a:ext cx="6215106" cy="2585323"/>
          </a:xfrm>
          <a:prstGeom prst="rect">
            <a:avLst/>
          </a:prstGeom>
          <a:noFill/>
        </p:spPr>
        <p:txBody>
          <a:bodyPr wrap="square" rtlCol="0">
            <a:spAutoFit/>
          </a:bodyPr>
          <a:lstStyle/>
          <a:p>
            <a:pPr algn="just"/>
            <a:r>
              <a:rPr lang="en-US" b="1" dirty="0" smtClean="0">
                <a:latin typeface="Times New Roman" pitchFamily="18" charset="0"/>
                <a:cs typeface="Times New Roman" pitchFamily="18" charset="0"/>
              </a:rPr>
              <a:t>Winners:</a:t>
            </a:r>
            <a:endParaRPr lang="en-IN"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First Prize – </a:t>
            </a:r>
            <a:r>
              <a:rPr lang="en-US" dirty="0" err="1" smtClean="0">
                <a:latin typeface="Times New Roman" pitchFamily="18" charset="0"/>
                <a:cs typeface="Times New Roman" pitchFamily="18" charset="0"/>
              </a:rPr>
              <a:t>Somya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Paliwal</a:t>
            </a:r>
            <a:r>
              <a:rPr lang="en-US" dirty="0" smtClean="0">
                <a:latin typeface="Times New Roman" pitchFamily="18" charset="0"/>
                <a:cs typeface="Times New Roman" pitchFamily="18" charset="0"/>
              </a:rPr>
              <a:t>(2</a:t>
            </a:r>
            <a:r>
              <a:rPr lang="en-US" baseline="30000" dirty="0" smtClean="0">
                <a:latin typeface="Times New Roman" pitchFamily="18" charset="0"/>
                <a:cs typeface="Times New Roman" pitchFamily="18" charset="0"/>
              </a:rPr>
              <a:t>rd</a:t>
            </a:r>
            <a:r>
              <a:rPr lang="en-US" dirty="0" smtClean="0">
                <a:latin typeface="Times New Roman" pitchFamily="18" charset="0"/>
                <a:cs typeface="Times New Roman" pitchFamily="18" charset="0"/>
              </a:rPr>
              <a:t>yr. EE), </a:t>
            </a:r>
            <a:r>
              <a:rPr lang="en-US" dirty="0" err="1" smtClean="0">
                <a:latin typeface="Times New Roman" pitchFamily="18" charset="0"/>
                <a:cs typeface="Times New Roman" pitchFamily="18" charset="0"/>
              </a:rPr>
              <a:t>Shaiphali</a:t>
            </a:r>
            <a:r>
              <a:rPr lang="en-US" dirty="0" smtClean="0">
                <a:latin typeface="Times New Roman" pitchFamily="18" charset="0"/>
                <a:cs typeface="Times New Roman" pitchFamily="18" charset="0"/>
              </a:rPr>
              <a:t> Jain (2</a:t>
            </a:r>
            <a:r>
              <a:rPr lang="en-US" baseline="30000" dirty="0" smtClean="0">
                <a:latin typeface="Times New Roman" pitchFamily="18" charset="0"/>
                <a:cs typeface="Times New Roman" pitchFamily="18" charset="0"/>
              </a:rPr>
              <a:t>rd</a:t>
            </a:r>
            <a:r>
              <a:rPr lang="en-US" dirty="0" smtClean="0">
                <a:latin typeface="Times New Roman" pitchFamily="18" charset="0"/>
                <a:cs typeface="Times New Roman" pitchFamily="18" charset="0"/>
              </a:rPr>
              <a:t>yr. EE), </a:t>
            </a:r>
            <a:r>
              <a:rPr lang="en-US" dirty="0" err="1" smtClean="0">
                <a:latin typeface="Times New Roman" pitchFamily="18" charset="0"/>
                <a:cs typeface="Times New Roman" pitchFamily="18" charset="0"/>
              </a:rPr>
              <a:t>Ujjwal</a:t>
            </a:r>
            <a:r>
              <a:rPr lang="en-US" dirty="0" smtClean="0">
                <a:latin typeface="Times New Roman" pitchFamily="18" charset="0"/>
                <a:cs typeface="Times New Roman" pitchFamily="18" charset="0"/>
              </a:rPr>
              <a:t> Sharma (2</a:t>
            </a:r>
            <a:r>
              <a:rPr lang="en-US" baseline="30000" dirty="0" smtClean="0">
                <a:latin typeface="Times New Roman" pitchFamily="18" charset="0"/>
                <a:cs typeface="Times New Roman" pitchFamily="18" charset="0"/>
              </a:rPr>
              <a:t>nd</a:t>
            </a:r>
            <a:r>
              <a:rPr lang="en-US" dirty="0" smtClean="0">
                <a:latin typeface="Times New Roman" pitchFamily="18" charset="0"/>
                <a:cs typeface="Times New Roman" pitchFamily="18" charset="0"/>
              </a:rPr>
              <a:t> yr. CSE)</a:t>
            </a:r>
            <a:r>
              <a:rPr lang="en-IN" dirty="0" smtClean="0">
                <a:latin typeface="Times New Roman" pitchFamily="18" charset="0"/>
                <a:cs typeface="Times New Roman" pitchFamily="18" charset="0"/>
              </a:rPr>
              <a:t> won the </a:t>
            </a:r>
            <a:r>
              <a:rPr lang="en-US" dirty="0" smtClean="0">
                <a:latin typeface="Times New Roman" pitchFamily="18" charset="0"/>
                <a:cs typeface="Times New Roman" pitchFamily="18" charset="0"/>
              </a:rPr>
              <a:t>certificate with cash award of Rupees 2100/- with  </a:t>
            </a:r>
            <a:r>
              <a:rPr lang="en-US" dirty="0" err="1" smtClean="0">
                <a:latin typeface="Times New Roman" pitchFamily="18" charset="0"/>
                <a:cs typeface="Times New Roman" pitchFamily="18" charset="0"/>
              </a:rPr>
              <a:t>momento</a:t>
            </a:r>
            <a:r>
              <a:rPr lang="en-US" dirty="0" smtClean="0">
                <a:latin typeface="Times New Roman" pitchFamily="18" charset="0"/>
                <a:cs typeface="Times New Roman" pitchFamily="18" charset="0"/>
              </a:rPr>
              <a:t>.</a:t>
            </a:r>
            <a:endParaRPr lang="en-IN" dirty="0" smtClean="0">
              <a:latin typeface="Times New Roman" pitchFamily="18" charset="0"/>
              <a:cs typeface="Times New Roman" pitchFamily="18" charset="0"/>
            </a:endParaRPr>
          </a:p>
          <a:p>
            <a:pPr algn="just"/>
            <a:r>
              <a:rPr lang="en-US" b="1" dirty="0" smtClean="0">
                <a:latin typeface="Times New Roman" pitchFamily="18" charset="0"/>
                <a:cs typeface="Times New Roman" pitchFamily="18" charset="0"/>
              </a:rPr>
              <a:t>Second Prize</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Devesh</a:t>
            </a:r>
            <a:r>
              <a:rPr lang="en-US" dirty="0" smtClean="0">
                <a:latin typeface="Times New Roman" pitchFamily="18" charset="0"/>
                <a:cs typeface="Times New Roman" pitchFamily="18" charset="0"/>
              </a:rPr>
              <a:t> Gupta(2</a:t>
            </a:r>
            <a:r>
              <a:rPr lang="en-US" baseline="30000" dirty="0" smtClean="0">
                <a:latin typeface="Times New Roman" pitchFamily="18" charset="0"/>
                <a:cs typeface="Times New Roman" pitchFamily="18" charset="0"/>
              </a:rPr>
              <a:t>nd</a:t>
            </a:r>
            <a:r>
              <a:rPr lang="en-US" dirty="0" smtClean="0">
                <a:latin typeface="Times New Roman" pitchFamily="18" charset="0"/>
                <a:cs typeface="Times New Roman" pitchFamily="18" charset="0"/>
              </a:rPr>
              <a:t>yr CSE),</a:t>
            </a:r>
            <a:r>
              <a:rPr lang="en-US" dirty="0" err="1" smtClean="0">
                <a:latin typeface="Times New Roman" pitchFamily="18" charset="0"/>
                <a:cs typeface="Times New Roman" pitchFamily="18" charset="0"/>
              </a:rPr>
              <a:t>Rachit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Thakur</a:t>
            </a:r>
            <a:r>
              <a:rPr lang="en-US" dirty="0" smtClean="0">
                <a:latin typeface="Times New Roman" pitchFamily="18" charset="0"/>
                <a:cs typeface="Times New Roman" pitchFamily="18" charset="0"/>
              </a:rPr>
              <a:t> (2</a:t>
            </a:r>
            <a:r>
              <a:rPr lang="en-US" baseline="30000" dirty="0" smtClean="0">
                <a:latin typeface="Times New Roman" pitchFamily="18" charset="0"/>
                <a:cs typeface="Times New Roman" pitchFamily="18" charset="0"/>
              </a:rPr>
              <a:t>nd</a:t>
            </a:r>
            <a:r>
              <a:rPr lang="en-US" dirty="0" smtClean="0">
                <a:latin typeface="Times New Roman" pitchFamily="18" charset="0"/>
                <a:cs typeface="Times New Roman" pitchFamily="18" charset="0"/>
              </a:rPr>
              <a:t> yr EE),</a:t>
            </a:r>
            <a:r>
              <a:rPr lang="en-US" dirty="0" err="1" smtClean="0">
                <a:latin typeface="Times New Roman" pitchFamily="18" charset="0"/>
                <a:cs typeface="Times New Roman" pitchFamily="18" charset="0"/>
              </a:rPr>
              <a:t>Devashish</a:t>
            </a:r>
            <a:r>
              <a:rPr lang="en-US" dirty="0" smtClean="0">
                <a:latin typeface="Times New Roman" pitchFamily="18" charset="0"/>
                <a:cs typeface="Times New Roman" pitchFamily="18" charset="0"/>
              </a:rPr>
              <a:t> Sharma (2</a:t>
            </a:r>
            <a:r>
              <a:rPr lang="en-US" baseline="30000" dirty="0" smtClean="0">
                <a:latin typeface="Times New Roman" pitchFamily="18" charset="0"/>
                <a:cs typeface="Times New Roman" pitchFamily="18" charset="0"/>
              </a:rPr>
              <a:t>nd</a:t>
            </a:r>
            <a:r>
              <a:rPr lang="en-US" dirty="0" smtClean="0">
                <a:latin typeface="Times New Roman" pitchFamily="18" charset="0"/>
                <a:cs typeface="Times New Roman" pitchFamily="18" charset="0"/>
              </a:rPr>
              <a:t> yr EE)</a:t>
            </a:r>
            <a:r>
              <a:rPr lang="en-IN" dirty="0" smtClean="0">
                <a:latin typeface="Times New Roman" pitchFamily="18" charset="0"/>
                <a:cs typeface="Times New Roman" pitchFamily="18" charset="0"/>
              </a:rPr>
              <a:t> won the </a:t>
            </a:r>
            <a:r>
              <a:rPr lang="en-US" dirty="0" smtClean="0">
                <a:latin typeface="Times New Roman" pitchFamily="18" charset="0"/>
                <a:cs typeface="Times New Roman" pitchFamily="18" charset="0"/>
              </a:rPr>
              <a:t>certificate with cash award of Rupees 1100/- with  </a:t>
            </a:r>
            <a:r>
              <a:rPr lang="en-US" dirty="0" err="1" smtClean="0">
                <a:latin typeface="Times New Roman" pitchFamily="18" charset="0"/>
                <a:cs typeface="Times New Roman" pitchFamily="18" charset="0"/>
              </a:rPr>
              <a:t>momento</a:t>
            </a:r>
            <a:r>
              <a:rPr lang="en-US" dirty="0" smtClean="0">
                <a:latin typeface="Times New Roman" pitchFamily="18" charset="0"/>
                <a:cs typeface="Times New Roman" pitchFamily="18" charset="0"/>
              </a:rPr>
              <a:t>.</a:t>
            </a:r>
            <a:endParaRPr lang="en-IN" dirty="0" smtClean="0">
              <a:latin typeface="Times New Roman" pitchFamily="18" charset="0"/>
              <a:cs typeface="Times New Roman" pitchFamily="18" charset="0"/>
            </a:endParaRPr>
          </a:p>
          <a:p>
            <a:pPr algn="just"/>
            <a:endParaRPr lang="en-IN" dirty="0" smtClean="0">
              <a:latin typeface="Times New Roman" pitchFamily="18" charset="0"/>
              <a:cs typeface="Times New Roman" pitchFamily="18" charset="0"/>
            </a:endParaRPr>
          </a:p>
          <a:p>
            <a:endParaRPr lang="en-IN" dirty="0"/>
          </a:p>
        </p:txBody>
      </p:sp>
      <p:pic>
        <p:nvPicPr>
          <p:cNvPr id="16" name="Picture 15" descr="C:\Users\EE25\AppData\Local\Temp\IMG-20180409-WA0003.jpg"/>
          <p:cNvPicPr/>
          <p:nvPr/>
        </p:nvPicPr>
        <p:blipFill>
          <a:blip r:embed="rId5" cstate="print"/>
          <a:srcRect t="21000" b="20250"/>
          <a:stretch>
            <a:fillRect/>
          </a:stretch>
        </p:blipFill>
        <p:spPr bwMode="auto">
          <a:xfrm>
            <a:off x="500042" y="3186102"/>
            <a:ext cx="2928958" cy="2140555"/>
          </a:xfrm>
          <a:prstGeom prst="rect">
            <a:avLst/>
          </a:prstGeom>
          <a:ln>
            <a:headEnd/>
            <a:tailEnd/>
          </a:ln>
        </p:spPr>
        <p:style>
          <a:lnRef idx="0">
            <a:schemeClr val="dk1"/>
          </a:lnRef>
          <a:fillRef idx="3">
            <a:schemeClr val="dk1"/>
          </a:fillRef>
          <a:effectRef idx="3">
            <a:schemeClr val="dk1"/>
          </a:effectRef>
          <a:fontRef idx="minor">
            <a:schemeClr val="lt1"/>
          </a:fontRef>
        </p:style>
      </p:pic>
      <p:pic>
        <p:nvPicPr>
          <p:cNvPr id="17" name="Picture 16" descr="C:\Users\EE25\AppData\Local\Temp\IMG-20180409-WA0002.jpg"/>
          <p:cNvPicPr/>
          <p:nvPr/>
        </p:nvPicPr>
        <p:blipFill>
          <a:blip r:embed="rId6" cstate="print"/>
          <a:srcRect/>
          <a:stretch>
            <a:fillRect/>
          </a:stretch>
        </p:blipFill>
        <p:spPr bwMode="auto">
          <a:xfrm>
            <a:off x="3643314" y="3186102"/>
            <a:ext cx="2714644" cy="2143140"/>
          </a:xfrm>
          <a:prstGeom prst="rect">
            <a:avLst/>
          </a:prstGeom>
          <a:ln>
            <a:headEnd/>
            <a:tailEnd/>
          </a:ln>
        </p:spPr>
        <p:style>
          <a:lnRef idx="0">
            <a:schemeClr val="dk1"/>
          </a:lnRef>
          <a:fillRef idx="3">
            <a:schemeClr val="dk1"/>
          </a:fillRef>
          <a:effectRef idx="3">
            <a:schemeClr val="dk1"/>
          </a:effectRef>
          <a:fontRef idx="minor">
            <a:schemeClr val="lt1"/>
          </a:fontRef>
        </p:style>
      </p:pic>
    </p:spTree>
    <p:extLst>
      <p:ext uri="{BB962C8B-B14F-4D97-AF65-F5344CB8AC3E}">
        <p14:creationId xmlns="" xmlns:p14="http://schemas.microsoft.com/office/powerpoint/2010/main" val="18867467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5" name="object 5"/>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6" name="object 6"/>
          <p:cNvSpPr/>
          <p:nvPr/>
        </p:nvSpPr>
        <p:spPr>
          <a:xfrm>
            <a:off x="0" y="6134087"/>
            <a:ext cx="6857986" cy="3238493"/>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0" y="190499"/>
            <a:ext cx="1343032" cy="952498"/>
          </a:xfrm>
          <a:prstGeom prst="rect">
            <a:avLst/>
          </a:prstGeom>
          <a:blipFill>
            <a:blip r:embed="rId4" cstate="print"/>
            <a:stretch>
              <a:fillRect/>
            </a:stretch>
          </a:blipFill>
        </p:spPr>
        <p:txBody>
          <a:bodyPr wrap="square" lIns="0" tIns="0" rIns="0" bIns="0" rtlCol="0"/>
          <a:lstStyle/>
          <a:p>
            <a:endParaRPr dirty="0"/>
          </a:p>
        </p:txBody>
      </p:sp>
      <p:sp>
        <p:nvSpPr>
          <p:cNvPr id="8" name="object 8"/>
          <p:cNvSpPr txBox="1"/>
          <p:nvPr/>
        </p:nvSpPr>
        <p:spPr>
          <a:xfrm>
            <a:off x="431801" y="414908"/>
            <a:ext cx="50505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03</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18" name="TextBox 17"/>
          <p:cNvSpPr txBox="1"/>
          <p:nvPr/>
        </p:nvSpPr>
        <p:spPr>
          <a:xfrm>
            <a:off x="500042" y="1400152"/>
            <a:ext cx="6000792" cy="646331"/>
          </a:xfrm>
          <a:prstGeom prst="rect">
            <a:avLst/>
          </a:prstGeom>
          <a:noFill/>
        </p:spPr>
        <p:txBody>
          <a:bodyPr wrap="square" rtlCol="0">
            <a:spAutoFit/>
          </a:bodyPr>
          <a:lstStyle/>
          <a:p>
            <a:endParaRPr lang="en-IN" dirty="0" smtClean="0"/>
          </a:p>
          <a:p>
            <a:endParaRPr lang="en-IN" dirty="0"/>
          </a:p>
        </p:txBody>
      </p:sp>
      <p:sp>
        <p:nvSpPr>
          <p:cNvPr id="10" name="TextBox 9"/>
          <p:cNvSpPr txBox="1"/>
          <p:nvPr/>
        </p:nvSpPr>
        <p:spPr>
          <a:xfrm>
            <a:off x="428604" y="1114401"/>
            <a:ext cx="6215106" cy="1200329"/>
          </a:xfrm>
          <a:prstGeom prst="rect">
            <a:avLst/>
          </a:prstGeom>
          <a:noFill/>
        </p:spPr>
        <p:txBody>
          <a:bodyPr wrap="square" rtlCol="0">
            <a:spAutoFit/>
          </a:bodyPr>
          <a:lstStyle/>
          <a:p>
            <a:pPr algn="just"/>
            <a:r>
              <a:rPr lang="en-US" dirty="0" smtClean="0">
                <a:latin typeface="Times New Roman" pitchFamily="18" charset="0"/>
                <a:cs typeface="Times New Roman" pitchFamily="18" charset="0"/>
              </a:rPr>
              <a:t> </a:t>
            </a:r>
            <a:endParaRPr lang="en-IN" dirty="0" smtClean="0">
              <a:latin typeface="Times New Roman" pitchFamily="18" charset="0"/>
              <a:cs typeface="Times New Roman" pitchFamily="18" charset="0"/>
            </a:endParaRPr>
          </a:p>
          <a:p>
            <a:pPr algn="just"/>
            <a:endParaRPr lang="en-IN"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a:t>
            </a:r>
            <a:endParaRPr lang="en-IN" dirty="0" smtClean="0">
              <a:latin typeface="Times New Roman" pitchFamily="18" charset="0"/>
              <a:cs typeface="Times New Roman" pitchFamily="18" charset="0"/>
            </a:endParaRPr>
          </a:p>
          <a:p>
            <a:endParaRPr lang="en-IN" dirty="0"/>
          </a:p>
        </p:txBody>
      </p:sp>
      <p:sp>
        <p:nvSpPr>
          <p:cNvPr id="14" name="Rectangle 13"/>
          <p:cNvSpPr/>
          <p:nvPr/>
        </p:nvSpPr>
        <p:spPr>
          <a:xfrm>
            <a:off x="285728" y="5114928"/>
            <a:ext cx="6215106" cy="4801314"/>
          </a:xfrm>
          <a:prstGeom prst="rect">
            <a:avLst/>
          </a:prstGeom>
        </p:spPr>
        <p:txBody>
          <a:bodyPr wrap="square">
            <a:spAutoFit/>
          </a:bodyPr>
          <a:lstStyle/>
          <a:p>
            <a:pPr algn="just"/>
            <a:r>
              <a:rPr lang="en-IN" dirty="0" smtClean="0">
                <a:latin typeface="Times New Roman" pitchFamily="18" charset="0"/>
                <a:cs typeface="Times New Roman" pitchFamily="18" charset="0"/>
              </a:rPr>
              <a:t>Students Coordinators were </a:t>
            </a:r>
            <a:r>
              <a:rPr lang="en-US" dirty="0" err="1" smtClean="0">
                <a:latin typeface="Times New Roman" pitchFamily="18" charset="0"/>
                <a:cs typeface="Times New Roman" pitchFamily="18" charset="0"/>
              </a:rPr>
              <a:t>Neha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agrawal</a:t>
            </a:r>
            <a:r>
              <a:rPr lang="en-IN"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Nikhil </a:t>
            </a:r>
            <a:r>
              <a:rPr lang="en-US" dirty="0" err="1" smtClean="0">
                <a:latin typeface="Times New Roman" pitchFamily="18" charset="0"/>
                <a:cs typeface="Times New Roman" pitchFamily="18" charset="0"/>
              </a:rPr>
              <a:t>lohar</a:t>
            </a:r>
            <a:r>
              <a:rPr lang="en-IN"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Shashwat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Tripathi</a:t>
            </a:r>
            <a:r>
              <a:rPr lang="en-IN"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Nirmal</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lakhara</a:t>
            </a:r>
            <a:r>
              <a:rPr lang="en-IN"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Padmakshi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Anubhav</a:t>
            </a:r>
            <a:r>
              <a:rPr lang="en-IN"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Harshit</a:t>
            </a:r>
            <a:r>
              <a:rPr lang="en-US" dirty="0" smtClean="0">
                <a:latin typeface="Times New Roman" pitchFamily="18" charset="0"/>
                <a:cs typeface="Times New Roman" pitchFamily="18" charset="0"/>
              </a:rPr>
              <a:t> Sharma</a:t>
            </a:r>
            <a:r>
              <a:rPr lang="en-IN"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Yash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gautam</a:t>
            </a:r>
            <a:endParaRPr lang="en-IN" dirty="0" smtClean="0">
              <a:latin typeface="Times New Roman" pitchFamily="18" charset="0"/>
              <a:cs typeface="Times New Roman" pitchFamily="18" charset="0"/>
            </a:endParaRPr>
          </a:p>
          <a:p>
            <a:endParaRPr lang="en-IN" dirty="0" smtClean="0"/>
          </a:p>
          <a:p>
            <a:pPr algn="just"/>
            <a:r>
              <a:rPr lang="en-US" dirty="0" smtClean="0">
                <a:solidFill>
                  <a:srgbClr val="FF0000"/>
                </a:solidFill>
                <a:latin typeface="Times New Roman" pitchFamily="18" charset="0"/>
                <a:cs typeface="Times New Roman" pitchFamily="18" charset="0"/>
              </a:rPr>
              <a:t>THOUGHT BAZOOKAS</a:t>
            </a:r>
            <a:endParaRPr lang="en-IN" dirty="0" smtClean="0">
              <a:solidFill>
                <a:srgbClr val="FF0000"/>
              </a:solidFill>
              <a:latin typeface="Times New Roman" pitchFamily="18" charset="0"/>
              <a:cs typeface="Times New Roman" pitchFamily="18" charset="0"/>
            </a:endParaRP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Electrical Department of </a:t>
            </a:r>
            <a:r>
              <a:rPr lang="en-US" dirty="0" err="1" smtClean="0">
                <a:latin typeface="Times New Roman" pitchFamily="18" charset="0"/>
                <a:cs typeface="Times New Roman" pitchFamily="18" charset="0"/>
              </a:rPr>
              <a:t>Jaipur</a:t>
            </a:r>
            <a:r>
              <a:rPr lang="en-US" dirty="0" smtClean="0">
                <a:latin typeface="Times New Roman" pitchFamily="18" charset="0"/>
                <a:cs typeface="Times New Roman" pitchFamily="18" charset="0"/>
              </a:rPr>
              <a:t> Engineering College and Research Centre organized an event THOUGHT BAZOOKAS to enhance and check the technical skills of the students. The event was successfully organized on 28</a:t>
            </a:r>
            <a:r>
              <a:rPr lang="en-US" baseline="30000" dirty="0" smtClean="0">
                <a:latin typeface="Times New Roman" pitchFamily="18" charset="0"/>
                <a:cs typeface="Times New Roman" pitchFamily="18" charset="0"/>
              </a:rPr>
              <a:t>th</a:t>
            </a:r>
            <a:r>
              <a:rPr lang="en-US" dirty="0" smtClean="0">
                <a:latin typeface="Times New Roman" pitchFamily="18" charset="0"/>
                <a:cs typeface="Times New Roman" pitchFamily="18" charset="0"/>
              </a:rPr>
              <a:t> March 2018 from 9:30 AM to 12:30 PM under the guidance of Dr. </a:t>
            </a:r>
            <a:r>
              <a:rPr lang="en-US" dirty="0" err="1" smtClean="0">
                <a:latin typeface="Times New Roman" pitchFamily="18" charset="0"/>
                <a:cs typeface="Times New Roman" pitchFamily="18" charset="0"/>
              </a:rPr>
              <a:t>Sandeep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Vyas</a:t>
            </a:r>
            <a:r>
              <a:rPr lang="en-US" dirty="0" smtClean="0">
                <a:latin typeface="Times New Roman" pitchFamily="18" charset="0"/>
                <a:cs typeface="Times New Roman" pitchFamily="18" charset="0"/>
              </a:rPr>
              <a:t> (Associate Professor and Head of the Department) and Mr. Manish Pal (Assistant Professor). The Department successfully fulfilled its dream of inculcating group dynamics,  and  employable  skills through this  fun  event  where students were judges on the basis </a:t>
            </a:r>
            <a:endParaRPr lang="en-IN" dirty="0" smtClean="0">
              <a:latin typeface="Times New Roman" pitchFamily="18" charset="0"/>
              <a:cs typeface="Times New Roman" pitchFamily="18" charset="0"/>
            </a:endParaRPr>
          </a:p>
          <a:p>
            <a:pPr algn="just"/>
            <a:endParaRPr lang="en-IN" dirty="0" smtClean="0">
              <a:latin typeface="Times New Roman" pitchFamily="18" charset="0"/>
              <a:cs typeface="Times New Roman" pitchFamily="18" charset="0"/>
            </a:endParaRPr>
          </a:p>
          <a:p>
            <a:endParaRPr lang="en-IN" dirty="0"/>
          </a:p>
        </p:txBody>
      </p:sp>
      <p:sp>
        <p:nvSpPr>
          <p:cNvPr id="15" name="object 11"/>
          <p:cNvSpPr/>
          <p:nvPr/>
        </p:nvSpPr>
        <p:spPr>
          <a:xfrm>
            <a:off x="357166" y="6615126"/>
            <a:ext cx="6248400" cy="1905"/>
          </a:xfrm>
          <a:custGeom>
            <a:avLst/>
            <a:gdLst/>
            <a:ahLst/>
            <a:cxnLst/>
            <a:rect l="l" t="t" r="r" b="b"/>
            <a:pathLst>
              <a:path w="6248400" h="1905">
                <a:moveTo>
                  <a:pt x="0" y="0"/>
                </a:moveTo>
                <a:lnTo>
                  <a:pt x="6248387" y="1587"/>
                </a:lnTo>
              </a:path>
            </a:pathLst>
          </a:custGeom>
          <a:ln w="9524">
            <a:solidFill>
              <a:srgbClr val="000000"/>
            </a:solidFill>
          </a:ln>
        </p:spPr>
        <p:txBody>
          <a:bodyPr wrap="square" lIns="0" tIns="0" rIns="0" bIns="0" rtlCol="0"/>
          <a:lstStyle/>
          <a:p>
            <a:endParaRPr dirty="0"/>
          </a:p>
        </p:txBody>
      </p:sp>
      <p:sp>
        <p:nvSpPr>
          <p:cNvPr id="19" name="TextBox 18"/>
          <p:cNvSpPr txBox="1"/>
          <p:nvPr/>
        </p:nvSpPr>
        <p:spPr>
          <a:xfrm>
            <a:off x="357166" y="1185838"/>
            <a:ext cx="6215106" cy="2062103"/>
          </a:xfrm>
          <a:prstGeom prst="rect">
            <a:avLst/>
          </a:prstGeom>
          <a:noFill/>
        </p:spPr>
        <p:txBody>
          <a:bodyPr wrap="square" rtlCol="0">
            <a:spAutoFit/>
          </a:bodyPr>
          <a:lstStyle/>
          <a:p>
            <a:pPr algn="just"/>
            <a:r>
              <a:rPr lang="en-US" b="1" dirty="0" smtClean="0">
                <a:latin typeface="Times New Roman" pitchFamily="18" charset="0"/>
                <a:cs typeface="Times New Roman" pitchFamily="18" charset="0"/>
              </a:rPr>
              <a:t>Winners:</a:t>
            </a:r>
            <a:endParaRPr lang="en-IN"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First Prize – </a:t>
            </a:r>
            <a:r>
              <a:rPr lang="en-US" dirty="0" smtClean="0">
                <a:latin typeface="Times New Roman" pitchFamily="18" charset="0"/>
                <a:cs typeface="Times New Roman" pitchFamily="18" charset="0"/>
              </a:rPr>
              <a:t>Nikhil </a:t>
            </a:r>
            <a:r>
              <a:rPr lang="en-US" dirty="0" err="1" smtClean="0">
                <a:latin typeface="Times New Roman" pitchFamily="18" charset="0"/>
                <a:cs typeface="Times New Roman" pitchFamily="18" charset="0"/>
              </a:rPr>
              <a:t>Bindal</a:t>
            </a:r>
            <a:r>
              <a:rPr lang="en-US" dirty="0" smtClean="0">
                <a:latin typeface="Times New Roman" pitchFamily="18" charset="0"/>
                <a:cs typeface="Times New Roman" pitchFamily="18" charset="0"/>
              </a:rPr>
              <a:t> and team </a:t>
            </a:r>
            <a:r>
              <a:rPr lang="en-IN" dirty="0" smtClean="0">
                <a:latin typeface="Times New Roman" pitchFamily="18" charset="0"/>
                <a:cs typeface="Times New Roman" pitchFamily="18" charset="0"/>
              </a:rPr>
              <a:t>won the </a:t>
            </a:r>
            <a:r>
              <a:rPr lang="en-US" dirty="0" smtClean="0">
                <a:latin typeface="Times New Roman" pitchFamily="18" charset="0"/>
                <a:cs typeface="Times New Roman" pitchFamily="18" charset="0"/>
              </a:rPr>
              <a:t>certificate with cash award of Rupees 1500/- with  </a:t>
            </a:r>
            <a:r>
              <a:rPr lang="en-US" dirty="0" err="1" smtClean="0">
                <a:latin typeface="Times New Roman" pitchFamily="18" charset="0"/>
                <a:cs typeface="Times New Roman" pitchFamily="18" charset="0"/>
              </a:rPr>
              <a:t>momento</a:t>
            </a:r>
            <a:r>
              <a:rPr lang="en-US" dirty="0" smtClean="0">
                <a:latin typeface="Times New Roman" pitchFamily="18" charset="0"/>
                <a:cs typeface="Times New Roman" pitchFamily="18" charset="0"/>
              </a:rPr>
              <a:t>.</a:t>
            </a:r>
            <a:endParaRPr lang="en-IN" dirty="0" smtClean="0">
              <a:latin typeface="Times New Roman" pitchFamily="18" charset="0"/>
              <a:cs typeface="Times New Roman" pitchFamily="18" charset="0"/>
            </a:endParaRPr>
          </a:p>
          <a:p>
            <a:pPr algn="just"/>
            <a:r>
              <a:rPr lang="en-US" b="1" dirty="0" smtClean="0">
                <a:latin typeface="Times New Roman" pitchFamily="18" charset="0"/>
                <a:cs typeface="Times New Roman" pitchFamily="18" charset="0"/>
              </a:rPr>
              <a:t>Second Prize</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Arusha</a:t>
            </a:r>
            <a:r>
              <a:rPr lang="en-US" dirty="0" smtClean="0">
                <a:latin typeface="Times New Roman" pitchFamily="18" charset="0"/>
                <a:cs typeface="Times New Roman" pitchFamily="18" charset="0"/>
              </a:rPr>
              <a:t> and team </a:t>
            </a:r>
            <a:r>
              <a:rPr lang="en-IN" dirty="0" smtClean="0">
                <a:latin typeface="Times New Roman" pitchFamily="18" charset="0"/>
                <a:cs typeface="Times New Roman" pitchFamily="18" charset="0"/>
              </a:rPr>
              <a:t>won the </a:t>
            </a:r>
            <a:r>
              <a:rPr lang="en-US" dirty="0" smtClean="0">
                <a:latin typeface="Times New Roman" pitchFamily="18" charset="0"/>
                <a:cs typeface="Times New Roman" pitchFamily="18" charset="0"/>
              </a:rPr>
              <a:t>certificate with cash award of Rupees 1000/- with  </a:t>
            </a:r>
            <a:r>
              <a:rPr lang="en-US" dirty="0" err="1" smtClean="0">
                <a:latin typeface="Times New Roman" pitchFamily="18" charset="0"/>
                <a:cs typeface="Times New Roman" pitchFamily="18" charset="0"/>
              </a:rPr>
              <a:t>momento</a:t>
            </a:r>
            <a:r>
              <a:rPr lang="en-US" dirty="0" smtClean="0">
                <a:latin typeface="Times New Roman" pitchFamily="18" charset="0"/>
                <a:cs typeface="Times New Roman" pitchFamily="18" charset="0"/>
              </a:rPr>
              <a:t>.</a:t>
            </a:r>
            <a:endParaRPr lang="en-IN" dirty="0" smtClean="0">
              <a:latin typeface="Times New Roman" pitchFamily="18" charset="0"/>
              <a:cs typeface="Times New Roman" pitchFamily="18" charset="0"/>
            </a:endParaRPr>
          </a:p>
          <a:p>
            <a:pPr algn="just"/>
            <a:endParaRPr lang="en-IN" dirty="0" smtClean="0">
              <a:latin typeface="Times New Roman" pitchFamily="18" charset="0"/>
              <a:cs typeface="Times New Roman" pitchFamily="18" charset="0"/>
            </a:endParaRPr>
          </a:p>
          <a:p>
            <a:endParaRPr lang="en-IN" dirty="0"/>
          </a:p>
        </p:txBody>
      </p:sp>
      <p:pic>
        <p:nvPicPr>
          <p:cNvPr id="1026" name="Picture 2" descr="C:\Users\Dell\Documents\Bluetooth Exchange Folder\IMG-20180328-WA0010.jpg"/>
          <p:cNvPicPr>
            <a:picLocks noChangeAspect="1" noChangeArrowheads="1"/>
          </p:cNvPicPr>
          <p:nvPr/>
        </p:nvPicPr>
        <p:blipFill>
          <a:blip r:embed="rId5" cstate="print"/>
          <a:srcRect/>
          <a:stretch>
            <a:fillRect/>
          </a:stretch>
        </p:blipFill>
        <p:spPr bwMode="auto">
          <a:xfrm>
            <a:off x="500042" y="2900350"/>
            <a:ext cx="3001568" cy="2000264"/>
          </a:xfrm>
          <a:prstGeom prst="rect">
            <a:avLst/>
          </a:prstGeom>
        </p:spPr>
        <p:style>
          <a:lnRef idx="0">
            <a:schemeClr val="dk1"/>
          </a:lnRef>
          <a:fillRef idx="3">
            <a:schemeClr val="dk1"/>
          </a:fillRef>
          <a:effectRef idx="3">
            <a:schemeClr val="dk1"/>
          </a:effectRef>
          <a:fontRef idx="minor">
            <a:schemeClr val="lt1"/>
          </a:fontRef>
        </p:style>
      </p:pic>
      <p:pic>
        <p:nvPicPr>
          <p:cNvPr id="20" name="Picture 19" descr="C:\Users\pc\AppData\Local\Microsoft\Windows\INetCache\Content.Word\IMG-20180328-WA0002.jpg"/>
          <p:cNvPicPr/>
          <p:nvPr/>
        </p:nvPicPr>
        <p:blipFill>
          <a:blip r:embed="rId6" cstate="print"/>
          <a:srcRect/>
          <a:stretch>
            <a:fillRect/>
          </a:stretch>
        </p:blipFill>
        <p:spPr bwMode="auto">
          <a:xfrm>
            <a:off x="3571876" y="2900350"/>
            <a:ext cx="2857520" cy="2000264"/>
          </a:xfrm>
          <a:prstGeom prst="rect">
            <a:avLst/>
          </a:prstGeom>
          <a:ln>
            <a:headEnd/>
            <a:tailEnd/>
          </a:ln>
        </p:spPr>
        <p:style>
          <a:lnRef idx="0">
            <a:schemeClr val="dk1"/>
          </a:lnRef>
          <a:fillRef idx="3">
            <a:schemeClr val="dk1"/>
          </a:fillRef>
          <a:effectRef idx="3">
            <a:schemeClr val="dk1"/>
          </a:effectRef>
          <a:fontRef idx="minor">
            <a:schemeClr val="lt1"/>
          </a:fontRef>
        </p:style>
      </p:pic>
    </p:spTree>
    <p:extLst>
      <p:ext uri="{BB962C8B-B14F-4D97-AF65-F5344CB8AC3E}">
        <p14:creationId xmlns="" xmlns:p14="http://schemas.microsoft.com/office/powerpoint/2010/main" val="18867467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10031"/>
            <a:ext cx="6858000" cy="0"/>
          </a:xfrm>
          <a:custGeom>
            <a:avLst/>
            <a:gdLst/>
            <a:ahLst/>
            <a:cxnLst/>
            <a:rect l="l" t="t" r="r" b="b"/>
            <a:pathLst>
              <a:path w="6858000">
                <a:moveTo>
                  <a:pt x="6858000" y="0"/>
                </a:moveTo>
                <a:lnTo>
                  <a:pt x="0" y="0"/>
                </a:lnTo>
              </a:path>
            </a:pathLst>
          </a:custGeom>
          <a:ln w="19047">
            <a:solidFill>
              <a:srgbClr val="FEFEFE"/>
            </a:solidFill>
          </a:ln>
        </p:spPr>
        <p:txBody>
          <a:bodyPr wrap="square" lIns="0" tIns="0" rIns="0" bIns="0" rtlCol="0"/>
          <a:lstStyle/>
          <a:p>
            <a:endParaRPr dirty="0"/>
          </a:p>
        </p:txBody>
      </p:sp>
      <p:sp>
        <p:nvSpPr>
          <p:cNvPr id="3" name="object 3"/>
          <p:cNvSpPr/>
          <p:nvPr/>
        </p:nvSpPr>
        <p:spPr>
          <a:xfrm>
            <a:off x="0" y="5865026"/>
            <a:ext cx="6858000" cy="3507574"/>
          </a:xfrm>
          <a:prstGeom prst="rect">
            <a:avLst/>
          </a:prstGeom>
          <a:blipFill>
            <a:blip r:embed="rId3" cstate="print"/>
            <a:stretch>
              <a:fillRect/>
            </a:stretch>
          </a:blipFill>
        </p:spPr>
        <p:txBody>
          <a:bodyPr wrap="square" lIns="0" tIns="0" rIns="0" bIns="0" rtlCol="0"/>
          <a:lstStyle/>
          <a:p>
            <a:endParaRPr dirty="0"/>
          </a:p>
        </p:txBody>
      </p:sp>
      <p:sp>
        <p:nvSpPr>
          <p:cNvPr id="7" name="object 7"/>
          <p:cNvSpPr txBox="1"/>
          <p:nvPr/>
        </p:nvSpPr>
        <p:spPr>
          <a:xfrm>
            <a:off x="939253" y="1701837"/>
            <a:ext cx="3632748" cy="2123658"/>
          </a:xfrm>
          <a:prstGeom prst="rect">
            <a:avLst/>
          </a:prstGeom>
        </p:spPr>
        <p:txBody>
          <a:bodyPr vert="horz" wrap="square" lIns="0" tIns="0" rIns="0" bIns="0" rtlCol="0">
            <a:spAutoFit/>
          </a:bodyPr>
          <a:lstStyle/>
          <a:p>
            <a:pPr marL="968375" algn="ctr">
              <a:lnSpc>
                <a:spcPct val="100000"/>
              </a:lnSpc>
            </a:pPr>
            <a:r>
              <a:rPr lang="en-US" sz="4800" i="1" spc="-5" dirty="0">
                <a:solidFill>
                  <a:srgbClr val="373435"/>
                </a:solidFill>
                <a:latin typeface="Edwardian Script ITC"/>
                <a:cs typeface="Edwardian Script ITC"/>
              </a:rPr>
              <a:t>What’s</a:t>
            </a:r>
          </a:p>
          <a:p>
            <a:pPr marL="968375" algn="ctr">
              <a:lnSpc>
                <a:spcPct val="100000"/>
              </a:lnSpc>
            </a:pPr>
            <a:r>
              <a:rPr sz="4800" i="1" spc="-5" dirty="0">
                <a:solidFill>
                  <a:srgbClr val="373435"/>
                </a:solidFill>
                <a:latin typeface="Edwardian Script ITC"/>
                <a:cs typeface="Edwardian Script ITC"/>
              </a:rPr>
              <a:t>Inside....??</a:t>
            </a:r>
            <a:endParaRPr sz="4800" dirty="0">
              <a:latin typeface="Edwardian Script ITC"/>
              <a:cs typeface="Edwardian Script ITC"/>
            </a:endParaRPr>
          </a:p>
          <a:p>
            <a:pPr marL="12700">
              <a:lnSpc>
                <a:spcPct val="100000"/>
              </a:lnSpc>
              <a:spcBef>
                <a:spcPts val="3604"/>
              </a:spcBef>
              <a:tabLst>
                <a:tab pos="362585" algn="l"/>
              </a:tabLst>
            </a:pPr>
            <a:endParaRPr sz="1200" dirty="0">
              <a:latin typeface="Century Gothic"/>
              <a:cs typeface="Century Gothic"/>
            </a:endParaRPr>
          </a:p>
        </p:txBody>
      </p:sp>
      <p:sp>
        <p:nvSpPr>
          <p:cNvPr id="9" name="object 9"/>
          <p:cNvSpPr txBox="1"/>
          <p:nvPr/>
        </p:nvSpPr>
        <p:spPr>
          <a:xfrm>
            <a:off x="5785008" y="3365500"/>
            <a:ext cx="109855" cy="184666"/>
          </a:xfrm>
          <a:prstGeom prst="rect">
            <a:avLst/>
          </a:prstGeom>
        </p:spPr>
        <p:txBody>
          <a:bodyPr vert="horz" wrap="square" lIns="0" tIns="0" rIns="0" bIns="0" rtlCol="0">
            <a:spAutoFit/>
          </a:bodyPr>
          <a:lstStyle/>
          <a:p>
            <a:pPr marL="12700">
              <a:lnSpc>
                <a:spcPct val="100000"/>
              </a:lnSpc>
            </a:pPr>
            <a:endParaRPr sz="1200" dirty="0">
              <a:latin typeface="Century Gothic"/>
              <a:cs typeface="Century Gothic"/>
            </a:endParaRPr>
          </a:p>
        </p:txBody>
      </p:sp>
      <p:sp>
        <p:nvSpPr>
          <p:cNvPr id="11" name="object 11"/>
          <p:cNvSpPr txBox="1"/>
          <p:nvPr/>
        </p:nvSpPr>
        <p:spPr>
          <a:xfrm>
            <a:off x="5785013" y="3602015"/>
            <a:ext cx="109855" cy="184666"/>
          </a:xfrm>
          <a:prstGeom prst="rect">
            <a:avLst/>
          </a:prstGeom>
        </p:spPr>
        <p:txBody>
          <a:bodyPr vert="horz" wrap="square" lIns="0" tIns="0" rIns="0" bIns="0" rtlCol="0">
            <a:spAutoFit/>
          </a:bodyPr>
          <a:lstStyle/>
          <a:p>
            <a:pPr marL="12700">
              <a:lnSpc>
                <a:spcPct val="100000"/>
              </a:lnSpc>
            </a:pPr>
            <a:endParaRPr sz="1200" dirty="0">
              <a:latin typeface="Century Gothic"/>
              <a:cs typeface="Century Gothic"/>
            </a:endParaRPr>
          </a:p>
        </p:txBody>
      </p:sp>
      <p:sp>
        <p:nvSpPr>
          <p:cNvPr id="12" name="object 12"/>
          <p:cNvSpPr txBox="1"/>
          <p:nvPr/>
        </p:nvSpPr>
        <p:spPr>
          <a:xfrm>
            <a:off x="939265" y="3848100"/>
            <a:ext cx="2261135" cy="184666"/>
          </a:xfrm>
          <a:prstGeom prst="rect">
            <a:avLst/>
          </a:prstGeom>
        </p:spPr>
        <p:txBody>
          <a:bodyPr vert="horz" wrap="square" lIns="0" tIns="0" rIns="0" bIns="0" rtlCol="0">
            <a:spAutoFit/>
          </a:bodyPr>
          <a:lstStyle/>
          <a:p>
            <a:pPr marL="12700">
              <a:lnSpc>
                <a:spcPct val="100000"/>
              </a:lnSpc>
              <a:tabLst>
                <a:tab pos="362585" algn="l"/>
              </a:tabLst>
            </a:pPr>
            <a:r>
              <a:rPr lang="en-US" sz="1200" spc="-5" dirty="0">
                <a:latin typeface="Century Gothic"/>
                <a:cs typeface="Century Gothic"/>
              </a:rPr>
              <a:t>  </a:t>
            </a:r>
            <a:r>
              <a:rPr lang="en-US" sz="1200" spc="-5" dirty="0" smtClean="0">
                <a:latin typeface="Century Gothic"/>
                <a:cs typeface="Century Gothic"/>
              </a:rPr>
              <a:t> 2</a:t>
            </a:r>
            <a:r>
              <a:rPr lang="en-US" sz="1200" spc="-5" dirty="0">
                <a:latin typeface="Century Gothic"/>
                <a:cs typeface="Century Gothic"/>
              </a:rPr>
              <a:t>. </a:t>
            </a:r>
            <a:r>
              <a:rPr lang="en-US" sz="1200" dirty="0" smtClean="0">
                <a:latin typeface="Century Gothic"/>
                <a:cs typeface="Century Gothic"/>
              </a:rPr>
              <a:t>Principal’s </a:t>
            </a:r>
            <a:r>
              <a:rPr lang="en-US" sz="1200" dirty="0">
                <a:latin typeface="Century Gothic"/>
                <a:cs typeface="Century Gothic"/>
              </a:rPr>
              <a:t>M</a:t>
            </a:r>
            <a:r>
              <a:rPr lang="en-US" sz="1200" dirty="0" smtClean="0">
                <a:latin typeface="Century Gothic"/>
                <a:cs typeface="Century Gothic"/>
              </a:rPr>
              <a:t>essage</a:t>
            </a:r>
            <a:endParaRPr sz="1200" dirty="0">
              <a:latin typeface="Century Gothic"/>
              <a:cs typeface="Century Gothic"/>
            </a:endParaRPr>
          </a:p>
        </p:txBody>
      </p:sp>
      <p:sp>
        <p:nvSpPr>
          <p:cNvPr id="14" name="object 14"/>
          <p:cNvSpPr txBox="1"/>
          <p:nvPr/>
        </p:nvSpPr>
        <p:spPr>
          <a:xfrm>
            <a:off x="939274" y="4184206"/>
            <a:ext cx="1775345" cy="184666"/>
          </a:xfrm>
          <a:prstGeom prst="rect">
            <a:avLst/>
          </a:prstGeom>
        </p:spPr>
        <p:txBody>
          <a:bodyPr vert="horz" wrap="square" lIns="0" tIns="0" rIns="0" bIns="0" rtlCol="0">
            <a:spAutoFit/>
          </a:bodyPr>
          <a:lstStyle/>
          <a:p>
            <a:pPr marL="12700">
              <a:lnSpc>
                <a:spcPct val="100000"/>
              </a:lnSpc>
              <a:tabLst>
                <a:tab pos="362585" algn="l"/>
              </a:tabLst>
            </a:pPr>
            <a:r>
              <a:rPr lang="en-US" sz="1200" spc="-5" dirty="0">
                <a:latin typeface="Century Gothic"/>
                <a:cs typeface="Century Gothic"/>
              </a:rPr>
              <a:t>   </a:t>
            </a:r>
            <a:r>
              <a:rPr lang="en-US" sz="1200" spc="-5" dirty="0" smtClean="0">
                <a:latin typeface="Century Gothic"/>
                <a:cs typeface="Century Gothic"/>
              </a:rPr>
              <a:t>3.</a:t>
            </a:r>
            <a:r>
              <a:rPr lang="en-US" sz="1200" spc="-5" dirty="0">
                <a:latin typeface="Century Gothic"/>
                <a:cs typeface="Century Gothic"/>
              </a:rPr>
              <a:t> </a:t>
            </a:r>
            <a:r>
              <a:rPr lang="en-US" sz="1200" dirty="0" smtClean="0">
                <a:latin typeface="Century Gothic"/>
                <a:cs typeface="Century Gothic"/>
              </a:rPr>
              <a:t>HOD’s </a:t>
            </a:r>
            <a:r>
              <a:rPr lang="en-US" sz="1200" dirty="0">
                <a:latin typeface="Century Gothic"/>
                <a:cs typeface="Century Gothic"/>
              </a:rPr>
              <a:t>M</a:t>
            </a:r>
            <a:r>
              <a:rPr lang="en-US" sz="1200" dirty="0" smtClean="0">
                <a:latin typeface="Century Gothic"/>
                <a:cs typeface="Century Gothic"/>
              </a:rPr>
              <a:t>essage</a:t>
            </a:r>
            <a:endParaRPr sz="1200" dirty="0">
              <a:latin typeface="Century Gothic"/>
              <a:cs typeface="Century Gothic"/>
            </a:endParaRPr>
          </a:p>
        </p:txBody>
      </p:sp>
      <p:sp>
        <p:nvSpPr>
          <p:cNvPr id="16" name="object 16"/>
          <p:cNvSpPr txBox="1"/>
          <p:nvPr/>
        </p:nvSpPr>
        <p:spPr>
          <a:xfrm>
            <a:off x="939285" y="4475305"/>
            <a:ext cx="3186430" cy="184666"/>
          </a:xfrm>
          <a:prstGeom prst="rect">
            <a:avLst/>
          </a:prstGeom>
        </p:spPr>
        <p:txBody>
          <a:bodyPr vert="horz" wrap="square" lIns="0" tIns="0" rIns="0" bIns="0" rtlCol="0">
            <a:spAutoFit/>
          </a:bodyPr>
          <a:lstStyle/>
          <a:p>
            <a:pPr marL="12700">
              <a:lnSpc>
                <a:spcPct val="100000"/>
              </a:lnSpc>
              <a:tabLst>
                <a:tab pos="362585" algn="l"/>
              </a:tabLst>
            </a:pPr>
            <a:r>
              <a:rPr lang="en-US" sz="1200" spc="-5" dirty="0">
                <a:solidFill>
                  <a:srgbClr val="373435"/>
                </a:solidFill>
                <a:latin typeface="Century Gothic"/>
                <a:cs typeface="Century Gothic"/>
              </a:rPr>
              <a:t>  </a:t>
            </a:r>
            <a:r>
              <a:rPr lang="en-US" sz="1200" spc="-5" dirty="0" smtClean="0">
                <a:solidFill>
                  <a:srgbClr val="373435"/>
                </a:solidFill>
                <a:latin typeface="Century Gothic"/>
                <a:cs typeface="Century Gothic"/>
              </a:rPr>
              <a:t> </a:t>
            </a:r>
            <a:r>
              <a:rPr lang="en-US" sz="1200" spc="-5" dirty="0" smtClean="0">
                <a:latin typeface="Century Gothic"/>
                <a:cs typeface="Century Gothic"/>
              </a:rPr>
              <a:t>4</a:t>
            </a:r>
            <a:r>
              <a:rPr lang="en-US" sz="1200" spc="-5" dirty="0">
                <a:latin typeface="Century Gothic"/>
                <a:cs typeface="Century Gothic"/>
              </a:rPr>
              <a:t>. </a:t>
            </a:r>
            <a:r>
              <a:rPr lang="en-US" sz="1200" spc="-5" dirty="0" smtClean="0">
                <a:latin typeface="Century Gothic"/>
                <a:cs typeface="Century Gothic"/>
              </a:rPr>
              <a:t>Vision</a:t>
            </a:r>
            <a:r>
              <a:rPr lang="en-US" sz="1200" spc="-5" dirty="0">
                <a:latin typeface="Century Gothic"/>
                <a:cs typeface="Century Gothic"/>
              </a:rPr>
              <a:t>, Mission of Institute </a:t>
            </a:r>
            <a:endParaRPr sz="1200" dirty="0">
              <a:latin typeface="Century Gothic"/>
              <a:cs typeface="Century Gothic"/>
            </a:endParaRPr>
          </a:p>
        </p:txBody>
      </p:sp>
      <p:sp>
        <p:nvSpPr>
          <p:cNvPr id="26" name="object 26"/>
          <p:cNvSpPr txBox="1"/>
          <p:nvPr/>
        </p:nvSpPr>
        <p:spPr>
          <a:xfrm>
            <a:off x="1035817" y="6202091"/>
            <a:ext cx="2540635" cy="184666"/>
          </a:xfrm>
          <a:prstGeom prst="rect">
            <a:avLst/>
          </a:prstGeom>
        </p:spPr>
        <p:txBody>
          <a:bodyPr vert="horz" wrap="square" lIns="0" tIns="0" rIns="0" bIns="0" rtlCol="0">
            <a:spAutoFit/>
          </a:bodyPr>
          <a:lstStyle/>
          <a:p>
            <a:pPr marL="12700">
              <a:lnSpc>
                <a:spcPct val="100000"/>
              </a:lnSpc>
              <a:tabLst>
                <a:tab pos="225425" algn="l"/>
              </a:tabLst>
            </a:pPr>
            <a:r>
              <a:rPr lang="en-US" sz="1200" dirty="0" smtClean="0">
                <a:latin typeface="Century Gothic"/>
                <a:cs typeface="Century Gothic"/>
              </a:rPr>
              <a:t> </a:t>
            </a:r>
            <a:endParaRPr sz="1200" dirty="0">
              <a:latin typeface="Century Gothic"/>
              <a:cs typeface="Century Gothic"/>
            </a:endParaRPr>
          </a:p>
        </p:txBody>
      </p:sp>
      <p:sp>
        <p:nvSpPr>
          <p:cNvPr id="42" name="object 42"/>
          <p:cNvSpPr/>
          <p:nvPr/>
        </p:nvSpPr>
        <p:spPr>
          <a:xfrm>
            <a:off x="954121" y="4117225"/>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43" name="object 43"/>
          <p:cNvSpPr/>
          <p:nvPr/>
        </p:nvSpPr>
        <p:spPr>
          <a:xfrm>
            <a:off x="954121" y="4417631"/>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44" name="object 44"/>
          <p:cNvSpPr/>
          <p:nvPr/>
        </p:nvSpPr>
        <p:spPr>
          <a:xfrm>
            <a:off x="954121" y="3828453"/>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45" name="object 45"/>
          <p:cNvSpPr/>
          <p:nvPr/>
        </p:nvSpPr>
        <p:spPr>
          <a:xfrm>
            <a:off x="954121" y="4696307"/>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59" name="TextBox 58"/>
          <p:cNvSpPr txBox="1"/>
          <p:nvPr/>
        </p:nvSpPr>
        <p:spPr>
          <a:xfrm>
            <a:off x="990600" y="3543300"/>
            <a:ext cx="1808508" cy="276999"/>
          </a:xfrm>
          <a:prstGeom prst="rect">
            <a:avLst/>
          </a:prstGeom>
          <a:noFill/>
        </p:spPr>
        <p:txBody>
          <a:bodyPr wrap="none" rtlCol="0">
            <a:spAutoFit/>
          </a:bodyPr>
          <a:lstStyle/>
          <a:p>
            <a:r>
              <a:rPr lang="en-US" sz="1200" dirty="0" smtClean="0"/>
              <a:t>1</a:t>
            </a:r>
            <a:r>
              <a:rPr lang="en-US" sz="1200" dirty="0">
                <a:latin typeface="Century Gothic" pitchFamily="34" charset="0"/>
              </a:rPr>
              <a:t>. </a:t>
            </a:r>
            <a:r>
              <a:rPr lang="en-US" sz="1200" dirty="0" smtClean="0">
                <a:latin typeface="Century Gothic" pitchFamily="34" charset="0"/>
              </a:rPr>
              <a:t>Director’s </a:t>
            </a:r>
            <a:r>
              <a:rPr lang="en-US" sz="1200" dirty="0">
                <a:latin typeface="Century Gothic" pitchFamily="34" charset="0"/>
              </a:rPr>
              <a:t>M</a:t>
            </a:r>
            <a:r>
              <a:rPr lang="en-US" sz="1200" dirty="0" smtClean="0">
                <a:latin typeface="Century Gothic" pitchFamily="34" charset="0"/>
              </a:rPr>
              <a:t>essage</a:t>
            </a:r>
            <a:endParaRPr lang="en-US" sz="1200" dirty="0">
              <a:latin typeface="Century Gothic" pitchFamily="34" charset="0"/>
            </a:endParaRPr>
          </a:p>
        </p:txBody>
      </p:sp>
      <p:sp>
        <p:nvSpPr>
          <p:cNvPr id="61" name="TextBox 60"/>
          <p:cNvSpPr txBox="1"/>
          <p:nvPr/>
        </p:nvSpPr>
        <p:spPr>
          <a:xfrm>
            <a:off x="1000108" y="4972052"/>
            <a:ext cx="2743200" cy="276999"/>
          </a:xfrm>
          <a:prstGeom prst="rect">
            <a:avLst/>
          </a:prstGeom>
          <a:noFill/>
        </p:spPr>
        <p:txBody>
          <a:bodyPr wrap="square" rtlCol="0">
            <a:spAutoFit/>
          </a:bodyPr>
          <a:lstStyle/>
          <a:p>
            <a:r>
              <a:rPr lang="en-US" sz="1200" dirty="0">
                <a:latin typeface="Century Gothic" pitchFamily="34" charset="0"/>
              </a:rPr>
              <a:t>6. </a:t>
            </a:r>
            <a:r>
              <a:rPr lang="en-US" sz="1200" dirty="0" smtClean="0">
                <a:latin typeface="Century Gothic" pitchFamily="34" charset="0"/>
              </a:rPr>
              <a:t>Program </a:t>
            </a:r>
            <a:r>
              <a:rPr lang="en-US" sz="1200" dirty="0">
                <a:latin typeface="Century Gothic" pitchFamily="34" charset="0"/>
              </a:rPr>
              <a:t>Outcomes</a:t>
            </a:r>
          </a:p>
        </p:txBody>
      </p:sp>
      <p:sp>
        <p:nvSpPr>
          <p:cNvPr id="63" name="TextBox 62"/>
          <p:cNvSpPr txBox="1"/>
          <p:nvPr/>
        </p:nvSpPr>
        <p:spPr>
          <a:xfrm>
            <a:off x="990600" y="5905500"/>
            <a:ext cx="2436421" cy="276999"/>
          </a:xfrm>
          <a:prstGeom prst="rect">
            <a:avLst/>
          </a:prstGeom>
          <a:noFill/>
        </p:spPr>
        <p:txBody>
          <a:bodyPr wrap="square" rtlCol="0">
            <a:spAutoFit/>
          </a:bodyPr>
          <a:lstStyle/>
          <a:p>
            <a:r>
              <a:rPr lang="en-US" sz="1200" dirty="0" smtClean="0">
                <a:latin typeface="Century Gothic" pitchFamily="34" charset="0"/>
              </a:rPr>
              <a:t>  </a:t>
            </a:r>
            <a:endParaRPr lang="en-US" sz="1200" dirty="0">
              <a:latin typeface="Century Gothic" pitchFamily="34" charset="0"/>
            </a:endParaRPr>
          </a:p>
        </p:txBody>
      </p:sp>
      <p:sp>
        <p:nvSpPr>
          <p:cNvPr id="65" name="object 45"/>
          <p:cNvSpPr/>
          <p:nvPr/>
        </p:nvSpPr>
        <p:spPr>
          <a:xfrm>
            <a:off x="1000108" y="4972052"/>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69" name="object 45"/>
          <p:cNvSpPr/>
          <p:nvPr/>
        </p:nvSpPr>
        <p:spPr>
          <a:xfrm>
            <a:off x="1000108" y="6329374"/>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cxnSp>
        <p:nvCxnSpPr>
          <p:cNvPr id="79" name="Straight Connector 78"/>
          <p:cNvCxnSpPr/>
          <p:nvPr/>
        </p:nvCxnSpPr>
        <p:spPr>
          <a:xfrm>
            <a:off x="1000108" y="6043622"/>
            <a:ext cx="4953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295400" y="7353300"/>
            <a:ext cx="76200" cy="369332"/>
          </a:xfrm>
          <a:prstGeom prst="rect">
            <a:avLst/>
          </a:prstGeom>
          <a:noFill/>
        </p:spPr>
        <p:txBody>
          <a:bodyPr wrap="square" rtlCol="0">
            <a:spAutoFit/>
          </a:bodyPr>
          <a:lstStyle/>
          <a:p>
            <a:endParaRPr lang="en-US" dirty="0"/>
          </a:p>
        </p:txBody>
      </p:sp>
      <p:sp>
        <p:nvSpPr>
          <p:cNvPr id="88" name="TextBox 87"/>
          <p:cNvSpPr txBox="1"/>
          <p:nvPr/>
        </p:nvSpPr>
        <p:spPr>
          <a:xfrm>
            <a:off x="1000108" y="6329374"/>
            <a:ext cx="2438400" cy="276999"/>
          </a:xfrm>
          <a:prstGeom prst="rect">
            <a:avLst/>
          </a:prstGeom>
          <a:noFill/>
        </p:spPr>
        <p:txBody>
          <a:bodyPr wrap="square" rtlCol="0">
            <a:spAutoFit/>
          </a:bodyPr>
          <a:lstStyle/>
          <a:p>
            <a:r>
              <a:rPr lang="en-US" sz="1200" dirty="0" smtClean="0">
                <a:latin typeface="Century Gothic" pitchFamily="34" charset="0"/>
              </a:rPr>
              <a:t>11. Editorial Board</a:t>
            </a:r>
            <a:endParaRPr lang="en-US" sz="1200" dirty="0">
              <a:latin typeface="Century Gothic" pitchFamily="34" charset="0"/>
            </a:endParaRPr>
          </a:p>
        </p:txBody>
      </p:sp>
      <p:sp>
        <p:nvSpPr>
          <p:cNvPr id="89" name="TextBox 88"/>
          <p:cNvSpPr txBox="1"/>
          <p:nvPr/>
        </p:nvSpPr>
        <p:spPr>
          <a:xfrm>
            <a:off x="1282012" y="7232072"/>
            <a:ext cx="45719" cy="369332"/>
          </a:xfrm>
          <a:prstGeom prst="rect">
            <a:avLst/>
          </a:prstGeom>
          <a:noFill/>
        </p:spPr>
        <p:txBody>
          <a:bodyPr wrap="square" rtlCol="0">
            <a:spAutoFit/>
          </a:bodyPr>
          <a:lstStyle/>
          <a:p>
            <a:endParaRPr lang="en-US" dirty="0"/>
          </a:p>
        </p:txBody>
      </p:sp>
      <p:sp>
        <p:nvSpPr>
          <p:cNvPr id="90" name="TextBox 89"/>
          <p:cNvSpPr txBox="1"/>
          <p:nvPr/>
        </p:nvSpPr>
        <p:spPr>
          <a:xfrm>
            <a:off x="928670" y="4686300"/>
            <a:ext cx="3429000" cy="276999"/>
          </a:xfrm>
          <a:prstGeom prst="rect">
            <a:avLst/>
          </a:prstGeom>
          <a:noFill/>
        </p:spPr>
        <p:txBody>
          <a:bodyPr wrap="square" rtlCol="0">
            <a:spAutoFit/>
          </a:bodyPr>
          <a:lstStyle/>
          <a:p>
            <a:r>
              <a:rPr lang="en-US" sz="1200" dirty="0" smtClean="0">
                <a:latin typeface="Century Gothic" pitchFamily="34" charset="0"/>
              </a:rPr>
              <a:t>  5</a:t>
            </a:r>
            <a:r>
              <a:rPr lang="en-US" sz="1200" dirty="0">
                <a:latin typeface="Century Gothic" pitchFamily="34" charset="0"/>
              </a:rPr>
              <a:t>. </a:t>
            </a:r>
            <a:r>
              <a:rPr lang="en-US" sz="1200" dirty="0" smtClean="0">
                <a:latin typeface="Century Gothic" pitchFamily="34" charset="0"/>
              </a:rPr>
              <a:t>Vision</a:t>
            </a:r>
            <a:r>
              <a:rPr lang="en-US" sz="1200" dirty="0">
                <a:latin typeface="Century Gothic" pitchFamily="34" charset="0"/>
              </a:rPr>
              <a:t>, Mission of Department</a:t>
            </a:r>
          </a:p>
        </p:txBody>
      </p:sp>
      <p:sp>
        <p:nvSpPr>
          <p:cNvPr id="50" name="object 10"/>
          <p:cNvSpPr/>
          <p:nvPr/>
        </p:nvSpPr>
        <p:spPr>
          <a:xfrm>
            <a:off x="228599" y="0"/>
            <a:ext cx="1343032" cy="952498"/>
          </a:xfrm>
          <a:prstGeom prst="rect">
            <a:avLst/>
          </a:prstGeom>
          <a:blipFill>
            <a:blip r:embed="rId4" cstate="print"/>
            <a:stretch>
              <a:fillRect/>
            </a:stretch>
          </a:blipFill>
        </p:spPr>
        <p:txBody>
          <a:bodyPr wrap="square" lIns="0" tIns="0" rIns="0" bIns="0" rtlCol="0"/>
          <a:lstStyle/>
          <a:p>
            <a:endParaRPr dirty="0"/>
          </a:p>
        </p:txBody>
      </p:sp>
      <p:sp>
        <p:nvSpPr>
          <p:cNvPr id="51" name="object 11"/>
          <p:cNvSpPr txBox="1"/>
          <p:nvPr/>
        </p:nvSpPr>
        <p:spPr>
          <a:xfrm>
            <a:off x="609600" y="224408"/>
            <a:ext cx="672412" cy="486672"/>
          </a:xfrm>
          <a:prstGeom prst="rect">
            <a:avLst/>
          </a:prstGeom>
        </p:spPr>
        <p:txBody>
          <a:bodyPr vert="horz" wrap="square" lIns="0" tIns="12700" rIns="0" bIns="0" rtlCol="0">
            <a:spAutoFit/>
          </a:bodyPr>
          <a:lstStyle/>
          <a:p>
            <a:pPr marL="92710" marR="5080" indent="-80645">
              <a:lnSpc>
                <a:spcPct val="106600"/>
              </a:lnSpc>
              <a:spcBef>
                <a:spcPts val="100"/>
              </a:spcBef>
            </a:pPr>
            <a:r>
              <a:rPr sz="1400" b="1" spc="-5" dirty="0" smtClean="0">
                <a:latin typeface="Calibri"/>
                <a:cs typeface="Calibri"/>
              </a:rPr>
              <a:t>TESLA</a:t>
            </a:r>
            <a:endParaRPr lang="en-US" sz="1400" b="1" spc="-5" dirty="0" smtClean="0">
              <a:latin typeface="Calibri"/>
              <a:cs typeface="Calibri"/>
            </a:endParaRPr>
          </a:p>
          <a:p>
            <a:pPr marL="92710" marR="5080" indent="-80645">
              <a:lnSpc>
                <a:spcPct val="106600"/>
              </a:lnSpc>
              <a:spcBef>
                <a:spcPts val="100"/>
              </a:spcBef>
            </a:pPr>
            <a:r>
              <a:rPr lang="en-US" sz="1400" b="1" spc="-5" dirty="0" smtClean="0">
                <a:latin typeface="Calibri"/>
                <a:cs typeface="Calibri"/>
              </a:rPr>
              <a:t>03</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35" name="object 45"/>
          <p:cNvSpPr/>
          <p:nvPr/>
        </p:nvSpPr>
        <p:spPr>
          <a:xfrm>
            <a:off x="1000108" y="5757870"/>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29" name="object 45"/>
          <p:cNvSpPr/>
          <p:nvPr/>
        </p:nvSpPr>
        <p:spPr>
          <a:xfrm>
            <a:off x="990600" y="5219700"/>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
        <p:nvSpPr>
          <p:cNvPr id="30" name="TextBox 29"/>
          <p:cNvSpPr txBox="1"/>
          <p:nvPr/>
        </p:nvSpPr>
        <p:spPr>
          <a:xfrm>
            <a:off x="1000108" y="5186366"/>
            <a:ext cx="3000396" cy="276999"/>
          </a:xfrm>
          <a:prstGeom prst="rect">
            <a:avLst/>
          </a:prstGeom>
          <a:noFill/>
        </p:spPr>
        <p:txBody>
          <a:bodyPr wrap="square" rtlCol="0">
            <a:spAutoFit/>
          </a:bodyPr>
          <a:lstStyle/>
          <a:p>
            <a:r>
              <a:rPr lang="en-US" sz="1100" dirty="0" smtClean="0">
                <a:latin typeface="Century Gothic" pitchFamily="34" charset="0"/>
              </a:rPr>
              <a:t>7. J-</a:t>
            </a:r>
            <a:r>
              <a:rPr lang="en-US" sz="1100" dirty="0" err="1" smtClean="0">
                <a:latin typeface="Century Gothic" pitchFamily="34" charset="0"/>
              </a:rPr>
              <a:t>Techtrix</a:t>
            </a:r>
            <a:r>
              <a:rPr lang="en-US" sz="1100" dirty="0" smtClean="0">
                <a:latin typeface="Century Gothic" pitchFamily="34" charset="0"/>
              </a:rPr>
              <a:t> - Redefine the Possible</a:t>
            </a:r>
            <a:r>
              <a:rPr lang="en-US" sz="1200" dirty="0" smtClean="0">
                <a:latin typeface="Century Gothic" pitchFamily="34" charset="0"/>
              </a:rPr>
              <a:t> </a:t>
            </a:r>
            <a:endParaRPr lang="en-US" sz="1200" dirty="0">
              <a:latin typeface="Century Gothic" pitchFamily="34" charset="0"/>
            </a:endParaRPr>
          </a:p>
        </p:txBody>
      </p:sp>
      <p:sp>
        <p:nvSpPr>
          <p:cNvPr id="31" name="object 26"/>
          <p:cNvSpPr txBox="1"/>
          <p:nvPr/>
        </p:nvSpPr>
        <p:spPr>
          <a:xfrm>
            <a:off x="1071546" y="5829308"/>
            <a:ext cx="2857520" cy="184666"/>
          </a:xfrm>
          <a:prstGeom prst="rect">
            <a:avLst/>
          </a:prstGeom>
        </p:spPr>
        <p:txBody>
          <a:bodyPr vert="horz" wrap="square" lIns="0" tIns="0" rIns="0" bIns="0" rtlCol="0">
            <a:spAutoFit/>
          </a:bodyPr>
          <a:lstStyle/>
          <a:p>
            <a:pPr marL="12700">
              <a:lnSpc>
                <a:spcPct val="100000"/>
              </a:lnSpc>
              <a:tabLst>
                <a:tab pos="225425" algn="l"/>
              </a:tabLst>
            </a:pPr>
            <a:r>
              <a:rPr lang="en-US" sz="1200" dirty="0" smtClean="0">
                <a:solidFill>
                  <a:srgbClr val="373435"/>
                </a:solidFill>
                <a:latin typeface="Century Gothic"/>
                <a:cs typeface="Century Gothic"/>
              </a:rPr>
              <a:t>9.</a:t>
            </a:r>
            <a:r>
              <a:rPr lang="en-US" sz="1200" dirty="0" smtClean="0">
                <a:latin typeface="Century Gothic"/>
                <a:cs typeface="Century Gothic"/>
              </a:rPr>
              <a:t> Technical Events - Renaissance 2018</a:t>
            </a:r>
            <a:endParaRPr sz="1200" dirty="0">
              <a:latin typeface="Century Gothic"/>
              <a:cs typeface="Century Gothic"/>
            </a:endParaRPr>
          </a:p>
        </p:txBody>
      </p:sp>
      <p:sp>
        <p:nvSpPr>
          <p:cNvPr id="32" name="TextBox 31"/>
          <p:cNvSpPr txBox="1"/>
          <p:nvPr/>
        </p:nvSpPr>
        <p:spPr>
          <a:xfrm>
            <a:off x="928670" y="6043622"/>
            <a:ext cx="2662052" cy="276999"/>
          </a:xfrm>
          <a:prstGeom prst="rect">
            <a:avLst/>
          </a:prstGeom>
          <a:noFill/>
        </p:spPr>
        <p:txBody>
          <a:bodyPr wrap="square" rtlCol="0">
            <a:spAutoFit/>
          </a:bodyPr>
          <a:lstStyle/>
          <a:p>
            <a:r>
              <a:rPr lang="en-US" sz="1200" dirty="0" smtClean="0">
                <a:latin typeface="Century Gothic" pitchFamily="34" charset="0"/>
              </a:rPr>
              <a:t> 10. Student’s Achievements</a:t>
            </a:r>
            <a:endParaRPr lang="en-US" sz="1200" dirty="0">
              <a:latin typeface="Century Gothic" pitchFamily="34" charset="0"/>
            </a:endParaRPr>
          </a:p>
        </p:txBody>
      </p:sp>
      <p:sp>
        <p:nvSpPr>
          <p:cNvPr id="34" name="object 26"/>
          <p:cNvSpPr txBox="1"/>
          <p:nvPr/>
        </p:nvSpPr>
        <p:spPr>
          <a:xfrm>
            <a:off x="1071546" y="5543556"/>
            <a:ext cx="3571900" cy="184666"/>
          </a:xfrm>
          <a:prstGeom prst="rect">
            <a:avLst/>
          </a:prstGeom>
        </p:spPr>
        <p:txBody>
          <a:bodyPr vert="horz" wrap="square" lIns="0" tIns="0" rIns="0" bIns="0" rtlCol="0">
            <a:spAutoFit/>
          </a:bodyPr>
          <a:lstStyle/>
          <a:p>
            <a:pPr marL="12700">
              <a:lnSpc>
                <a:spcPct val="100000"/>
              </a:lnSpc>
              <a:tabLst>
                <a:tab pos="225425" algn="l"/>
              </a:tabLst>
            </a:pPr>
            <a:r>
              <a:rPr lang="en-US" sz="1200" dirty="0" smtClean="0">
                <a:solidFill>
                  <a:srgbClr val="373435"/>
                </a:solidFill>
                <a:latin typeface="Century Gothic"/>
                <a:cs typeface="Century Gothic"/>
              </a:rPr>
              <a:t>8. </a:t>
            </a:r>
            <a:r>
              <a:rPr lang="en-US" sz="1200" dirty="0" smtClean="0">
                <a:latin typeface="Century Gothic" pitchFamily="34" charset="0"/>
              </a:rPr>
              <a:t>Renaissance 18</a:t>
            </a:r>
            <a:r>
              <a:rPr lang="en-US" sz="1200" dirty="0" smtClean="0">
                <a:latin typeface="Century Gothic"/>
                <a:cs typeface="Century Gothic"/>
              </a:rPr>
              <a:t> </a:t>
            </a:r>
            <a:endParaRPr sz="1200" dirty="0">
              <a:latin typeface="Century Gothic"/>
              <a:cs typeface="Century Gothic"/>
            </a:endParaRPr>
          </a:p>
        </p:txBody>
      </p:sp>
      <p:sp>
        <p:nvSpPr>
          <p:cNvPr id="36" name="object 45"/>
          <p:cNvSpPr/>
          <p:nvPr/>
        </p:nvSpPr>
        <p:spPr>
          <a:xfrm>
            <a:off x="1000108" y="5472118"/>
            <a:ext cx="4941570" cy="0"/>
          </a:xfrm>
          <a:custGeom>
            <a:avLst/>
            <a:gdLst/>
            <a:ahLst/>
            <a:cxnLst/>
            <a:rect l="l" t="t" r="r" b="b"/>
            <a:pathLst>
              <a:path w="4941570">
                <a:moveTo>
                  <a:pt x="0" y="0"/>
                </a:moveTo>
                <a:lnTo>
                  <a:pt x="4941205" y="0"/>
                </a:lnTo>
              </a:path>
            </a:pathLst>
          </a:custGeom>
          <a:ln w="9522">
            <a:solidFill>
              <a:srgbClr val="A02B2D"/>
            </a:solidFill>
          </a:ln>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5" name="object 5"/>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6" name="object 6"/>
          <p:cNvSpPr/>
          <p:nvPr/>
        </p:nvSpPr>
        <p:spPr>
          <a:xfrm>
            <a:off x="0" y="6134087"/>
            <a:ext cx="6857986" cy="3238493"/>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0" y="190499"/>
            <a:ext cx="1343032" cy="952498"/>
          </a:xfrm>
          <a:prstGeom prst="rect">
            <a:avLst/>
          </a:prstGeom>
          <a:blipFill>
            <a:blip r:embed="rId4" cstate="print"/>
            <a:stretch>
              <a:fillRect/>
            </a:stretch>
          </a:blipFill>
        </p:spPr>
        <p:txBody>
          <a:bodyPr wrap="square" lIns="0" tIns="0" rIns="0" bIns="0" rtlCol="0"/>
          <a:lstStyle/>
          <a:p>
            <a:endParaRPr dirty="0"/>
          </a:p>
        </p:txBody>
      </p:sp>
      <p:sp>
        <p:nvSpPr>
          <p:cNvPr id="8" name="object 8"/>
          <p:cNvSpPr txBox="1"/>
          <p:nvPr/>
        </p:nvSpPr>
        <p:spPr>
          <a:xfrm>
            <a:off x="431801" y="414908"/>
            <a:ext cx="50505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03</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18" name="TextBox 17"/>
          <p:cNvSpPr txBox="1"/>
          <p:nvPr/>
        </p:nvSpPr>
        <p:spPr>
          <a:xfrm>
            <a:off x="500042" y="1400152"/>
            <a:ext cx="6000792" cy="646331"/>
          </a:xfrm>
          <a:prstGeom prst="rect">
            <a:avLst/>
          </a:prstGeom>
          <a:noFill/>
        </p:spPr>
        <p:txBody>
          <a:bodyPr wrap="square" rtlCol="0">
            <a:spAutoFit/>
          </a:bodyPr>
          <a:lstStyle/>
          <a:p>
            <a:endParaRPr lang="en-IN" dirty="0" smtClean="0"/>
          </a:p>
          <a:p>
            <a:endParaRPr lang="en-IN" dirty="0"/>
          </a:p>
        </p:txBody>
      </p:sp>
      <p:sp>
        <p:nvSpPr>
          <p:cNvPr id="10" name="TextBox 9"/>
          <p:cNvSpPr txBox="1"/>
          <p:nvPr/>
        </p:nvSpPr>
        <p:spPr>
          <a:xfrm>
            <a:off x="428604" y="1114401"/>
            <a:ext cx="6215106" cy="1200329"/>
          </a:xfrm>
          <a:prstGeom prst="rect">
            <a:avLst/>
          </a:prstGeom>
          <a:noFill/>
        </p:spPr>
        <p:txBody>
          <a:bodyPr wrap="square" rtlCol="0">
            <a:spAutoFit/>
          </a:bodyPr>
          <a:lstStyle/>
          <a:p>
            <a:pPr algn="just"/>
            <a:r>
              <a:rPr lang="en-US" dirty="0" smtClean="0">
                <a:latin typeface="Times New Roman" pitchFamily="18" charset="0"/>
                <a:cs typeface="Times New Roman" pitchFamily="18" charset="0"/>
              </a:rPr>
              <a:t> </a:t>
            </a:r>
            <a:endParaRPr lang="en-IN" dirty="0" smtClean="0">
              <a:latin typeface="Times New Roman" pitchFamily="18" charset="0"/>
              <a:cs typeface="Times New Roman" pitchFamily="18" charset="0"/>
            </a:endParaRPr>
          </a:p>
          <a:p>
            <a:pPr algn="just"/>
            <a:endParaRPr lang="en-IN"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a:t>
            </a:r>
            <a:endParaRPr lang="en-IN" dirty="0" smtClean="0">
              <a:latin typeface="Times New Roman" pitchFamily="18" charset="0"/>
              <a:cs typeface="Times New Roman" pitchFamily="18" charset="0"/>
            </a:endParaRPr>
          </a:p>
          <a:p>
            <a:endParaRPr lang="en-IN" dirty="0"/>
          </a:p>
        </p:txBody>
      </p:sp>
      <p:sp>
        <p:nvSpPr>
          <p:cNvPr id="14" name="Rectangle 13"/>
          <p:cNvSpPr/>
          <p:nvPr/>
        </p:nvSpPr>
        <p:spPr>
          <a:xfrm>
            <a:off x="214290" y="5402282"/>
            <a:ext cx="6215106" cy="5078313"/>
          </a:xfrm>
          <a:prstGeom prst="rect">
            <a:avLst/>
          </a:prstGeom>
        </p:spPr>
        <p:txBody>
          <a:bodyPr wrap="square">
            <a:spAutoFit/>
          </a:bodyPr>
          <a:lstStyle/>
          <a:p>
            <a:pPr algn="just"/>
            <a:r>
              <a:rPr lang="en-IN" dirty="0" smtClean="0">
                <a:latin typeface="Times New Roman" pitchFamily="18" charset="0"/>
                <a:cs typeface="Times New Roman" pitchFamily="18" charset="0"/>
              </a:rPr>
              <a:t>Students Coordinators were </a:t>
            </a:r>
            <a:r>
              <a:rPr lang="en-US" dirty="0" err="1" smtClean="0">
                <a:latin typeface="Times New Roman" pitchFamily="18" charset="0"/>
                <a:cs typeface="Times New Roman" pitchFamily="18" charset="0"/>
              </a:rPr>
              <a:t>Aman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Agarwal</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Abhishek</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Agarwal</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Yogesh</a:t>
            </a:r>
            <a:r>
              <a:rPr lang="en-US" dirty="0" smtClean="0">
                <a:latin typeface="Times New Roman" pitchFamily="18" charset="0"/>
                <a:cs typeface="Times New Roman" pitchFamily="18" charset="0"/>
              </a:rPr>
              <a:t> Sharma, </a:t>
            </a:r>
            <a:r>
              <a:rPr lang="en-US" dirty="0" err="1" smtClean="0">
                <a:latin typeface="Times New Roman" pitchFamily="18" charset="0"/>
                <a:cs typeface="Times New Roman" pitchFamily="18" charset="0"/>
              </a:rPr>
              <a:t>Aishwarya</a:t>
            </a:r>
            <a:r>
              <a:rPr lang="en-US" dirty="0" smtClean="0">
                <a:latin typeface="Times New Roman" pitchFamily="18" charset="0"/>
                <a:cs typeface="Times New Roman" pitchFamily="18" charset="0"/>
              </a:rPr>
              <a:t> Singh </a:t>
            </a:r>
            <a:r>
              <a:rPr lang="en-US" dirty="0" err="1" smtClean="0">
                <a:latin typeface="Times New Roman" pitchFamily="18" charset="0"/>
                <a:cs typeface="Times New Roman" pitchFamily="18" charset="0"/>
              </a:rPr>
              <a:t>Parihar</a:t>
            </a:r>
            <a:r>
              <a:rPr lang="en-IN"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Ankit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Mangal</a:t>
            </a:r>
            <a:r>
              <a:rPr lang="en-IN"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Anirudh</a:t>
            </a:r>
            <a:r>
              <a:rPr lang="en-US" dirty="0" smtClean="0">
                <a:latin typeface="Times New Roman" pitchFamily="18" charset="0"/>
                <a:cs typeface="Times New Roman" pitchFamily="18" charset="0"/>
              </a:rPr>
              <a:t> Singh</a:t>
            </a:r>
            <a:r>
              <a:rPr lang="en-IN"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Ashu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Makkar</a:t>
            </a:r>
            <a:r>
              <a:rPr lang="en-IN" dirty="0" smtClean="0">
                <a:latin typeface="Times New Roman" pitchFamily="18" charset="0"/>
                <a:cs typeface="Times New Roman" pitchFamily="18" charset="0"/>
              </a:rPr>
              <a:t> and</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Inshira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Shirin</a:t>
            </a:r>
            <a:r>
              <a:rPr lang="en-US" dirty="0" smtClean="0">
                <a:latin typeface="Times New Roman" pitchFamily="18" charset="0"/>
                <a:cs typeface="Times New Roman" pitchFamily="18" charset="0"/>
              </a:rPr>
              <a:t>.</a:t>
            </a:r>
            <a:endParaRPr lang="en-IN" dirty="0" smtClean="0">
              <a:latin typeface="Times New Roman" pitchFamily="18" charset="0"/>
              <a:cs typeface="Times New Roman" pitchFamily="18" charset="0"/>
            </a:endParaRPr>
          </a:p>
          <a:p>
            <a:pPr algn="just"/>
            <a:endParaRPr lang="en-US" dirty="0" smtClean="0">
              <a:latin typeface="Times New Roman" pitchFamily="18" charset="0"/>
              <a:cs typeface="Times New Roman" pitchFamily="18" charset="0"/>
            </a:endParaRPr>
          </a:p>
          <a:p>
            <a:pPr algn="just"/>
            <a:r>
              <a:rPr lang="en-US" dirty="0" smtClean="0"/>
              <a:t> </a:t>
            </a:r>
            <a:r>
              <a:rPr lang="en-US" dirty="0" smtClean="0">
                <a:solidFill>
                  <a:srgbClr val="FF0000"/>
                </a:solidFill>
                <a:latin typeface="Times New Roman" pitchFamily="18" charset="0"/>
                <a:cs typeface="Times New Roman" pitchFamily="18" charset="0"/>
              </a:rPr>
              <a:t>TECHNOCRAZY</a:t>
            </a:r>
          </a:p>
          <a:p>
            <a:pPr algn="just"/>
            <a:endParaRPr lang="en-US" dirty="0" smtClean="0">
              <a:solidFill>
                <a:srgbClr val="FF0000"/>
              </a:solidFill>
              <a:latin typeface="Times New Roman" pitchFamily="18" charset="0"/>
              <a:cs typeface="Times New Roman" pitchFamily="18" charset="0"/>
            </a:endParaRPr>
          </a:p>
          <a:p>
            <a:pPr algn="just"/>
            <a:r>
              <a:rPr lang="en-IN" dirty="0" smtClean="0">
                <a:latin typeface="Times New Roman" pitchFamily="18" charset="0"/>
                <a:cs typeface="Times New Roman" pitchFamily="18" charset="0"/>
              </a:rPr>
              <a:t>This event held on 28</a:t>
            </a:r>
            <a:r>
              <a:rPr lang="en-IN" baseline="30000" dirty="0" smtClean="0">
                <a:latin typeface="Times New Roman" pitchFamily="18" charset="0"/>
                <a:cs typeface="Times New Roman" pitchFamily="18" charset="0"/>
              </a:rPr>
              <a:t>th</a:t>
            </a:r>
            <a:r>
              <a:rPr lang="en-IN" dirty="0" smtClean="0">
                <a:latin typeface="Times New Roman" pitchFamily="18" charset="0"/>
                <a:cs typeface="Times New Roman" pitchFamily="18" charset="0"/>
              </a:rPr>
              <a:t>,March 2018 between 1:30 PM to 3:30 PM in HVE Lab under the supervision of Mr. L. </a:t>
            </a:r>
            <a:r>
              <a:rPr lang="en-IN" dirty="0" err="1" smtClean="0">
                <a:latin typeface="Times New Roman" pitchFamily="18" charset="0"/>
                <a:cs typeface="Times New Roman" pitchFamily="18" charset="0"/>
              </a:rPr>
              <a:t>Senthil</a:t>
            </a:r>
            <a:r>
              <a:rPr lang="en-IN" dirty="0" smtClean="0">
                <a:latin typeface="Times New Roman" pitchFamily="18" charset="0"/>
                <a:cs typeface="Times New Roman" pitchFamily="18" charset="0"/>
              </a:rPr>
              <a:t> (Assistant Professor) and Mrs. </a:t>
            </a:r>
            <a:r>
              <a:rPr lang="en-IN" dirty="0" err="1" smtClean="0">
                <a:latin typeface="Times New Roman" pitchFamily="18" charset="0"/>
                <a:cs typeface="Times New Roman" pitchFamily="18" charset="0"/>
              </a:rPr>
              <a:t>Sonali</a:t>
            </a: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Chadha</a:t>
            </a:r>
            <a:r>
              <a:rPr lang="en-IN" dirty="0" smtClean="0">
                <a:latin typeface="Times New Roman" pitchFamily="18" charset="0"/>
                <a:cs typeface="Times New Roman" pitchFamily="18" charset="0"/>
              </a:rPr>
              <a:t> (Assistant Professor).</a:t>
            </a:r>
            <a:r>
              <a:rPr lang="en-US" dirty="0" smtClean="0">
                <a:latin typeface="Times New Roman" pitchFamily="18" charset="0"/>
                <a:cs typeface="Times New Roman" pitchFamily="18" charset="0"/>
              </a:rPr>
              <a:t> </a:t>
            </a:r>
            <a:r>
              <a:rPr lang="en-IN" dirty="0" smtClean="0">
                <a:latin typeface="Times New Roman" pitchFamily="18" charset="0"/>
                <a:cs typeface="Times New Roman" pitchFamily="18" charset="0"/>
              </a:rPr>
              <a:t>24 teams were registered for the event. </a:t>
            </a:r>
            <a:r>
              <a:rPr lang="en-US" dirty="0" smtClean="0">
                <a:latin typeface="Times New Roman" pitchFamily="18" charset="0"/>
                <a:cs typeface="Times New Roman" pitchFamily="18" charset="0"/>
              </a:rPr>
              <a:t>There were 27 teams ( 2-4 members in each team) participated in event . </a:t>
            </a:r>
            <a:endParaRPr lang="en-IN" dirty="0" smtClean="0">
              <a:latin typeface="Times New Roman" pitchFamily="18" charset="0"/>
              <a:cs typeface="Times New Roman" pitchFamily="18" charset="0"/>
            </a:endParaRPr>
          </a:p>
          <a:p>
            <a:pPr algn="just"/>
            <a:endParaRPr lang="en-US" dirty="0" smtClean="0">
              <a:solidFill>
                <a:srgbClr val="FF0000"/>
              </a:solidFill>
              <a:latin typeface="Times New Roman" pitchFamily="18" charset="0"/>
              <a:cs typeface="Times New Roman" pitchFamily="18" charset="0"/>
            </a:endParaRPr>
          </a:p>
          <a:p>
            <a:pPr algn="just"/>
            <a:endParaRPr lang="en-US" dirty="0" smtClean="0">
              <a:solidFill>
                <a:srgbClr val="FF0000"/>
              </a:solidFill>
              <a:latin typeface="Times New Roman" pitchFamily="18" charset="0"/>
              <a:cs typeface="Times New Roman" pitchFamily="18" charset="0"/>
            </a:endParaRPr>
          </a:p>
          <a:p>
            <a:pPr algn="just"/>
            <a:endParaRPr lang="en-IN" dirty="0" smtClean="0">
              <a:solidFill>
                <a:srgbClr val="FF0000"/>
              </a:solidFill>
              <a:latin typeface="Times New Roman" pitchFamily="18" charset="0"/>
              <a:cs typeface="Times New Roman" pitchFamily="18" charset="0"/>
            </a:endParaRPr>
          </a:p>
          <a:p>
            <a:pPr algn="just"/>
            <a:endParaRPr lang="en-IN" dirty="0" smtClean="0">
              <a:solidFill>
                <a:srgbClr val="FF0000"/>
              </a:solidFill>
              <a:latin typeface="Times New Roman" pitchFamily="18" charset="0"/>
              <a:cs typeface="Times New Roman" pitchFamily="18" charset="0"/>
            </a:endParaRPr>
          </a:p>
          <a:p>
            <a:pPr algn="just"/>
            <a:endParaRPr lang="en-US" dirty="0" smtClean="0">
              <a:latin typeface="Times New Roman" pitchFamily="18" charset="0"/>
              <a:cs typeface="Times New Roman" pitchFamily="18" charset="0"/>
            </a:endParaRPr>
          </a:p>
          <a:p>
            <a:pPr algn="just"/>
            <a:endParaRPr lang="en-IN" dirty="0" smtClean="0">
              <a:latin typeface="Times New Roman" pitchFamily="18" charset="0"/>
              <a:cs typeface="Times New Roman" pitchFamily="18" charset="0"/>
            </a:endParaRPr>
          </a:p>
          <a:p>
            <a:endParaRPr lang="en-IN" dirty="0"/>
          </a:p>
        </p:txBody>
      </p:sp>
      <p:sp>
        <p:nvSpPr>
          <p:cNvPr id="15" name="object 11"/>
          <p:cNvSpPr/>
          <p:nvPr/>
        </p:nvSpPr>
        <p:spPr>
          <a:xfrm>
            <a:off x="285728" y="6829440"/>
            <a:ext cx="6248400" cy="1905"/>
          </a:xfrm>
          <a:custGeom>
            <a:avLst/>
            <a:gdLst/>
            <a:ahLst/>
            <a:cxnLst/>
            <a:rect l="l" t="t" r="r" b="b"/>
            <a:pathLst>
              <a:path w="6248400" h="1905">
                <a:moveTo>
                  <a:pt x="0" y="0"/>
                </a:moveTo>
                <a:lnTo>
                  <a:pt x="6248387" y="1587"/>
                </a:lnTo>
              </a:path>
            </a:pathLst>
          </a:custGeom>
          <a:ln w="9524">
            <a:solidFill>
              <a:srgbClr val="000000"/>
            </a:solidFill>
          </a:ln>
        </p:spPr>
        <p:txBody>
          <a:bodyPr wrap="square" lIns="0" tIns="0" rIns="0" bIns="0" rtlCol="0"/>
          <a:lstStyle/>
          <a:p>
            <a:endParaRPr dirty="0"/>
          </a:p>
        </p:txBody>
      </p:sp>
      <p:sp>
        <p:nvSpPr>
          <p:cNvPr id="19" name="TextBox 18"/>
          <p:cNvSpPr txBox="1"/>
          <p:nvPr/>
        </p:nvSpPr>
        <p:spPr>
          <a:xfrm>
            <a:off x="357166" y="1185838"/>
            <a:ext cx="6215106" cy="2585323"/>
          </a:xfrm>
          <a:prstGeom prst="rect">
            <a:avLst/>
          </a:prstGeom>
          <a:noFill/>
        </p:spPr>
        <p:txBody>
          <a:bodyPr wrap="square" rtlCol="0">
            <a:spAutoFit/>
          </a:bodyPr>
          <a:lstStyle/>
          <a:p>
            <a:pPr algn="just"/>
            <a:r>
              <a:rPr lang="en-US" dirty="0" smtClean="0">
                <a:latin typeface="Times New Roman" pitchFamily="18" charset="0"/>
                <a:cs typeface="Times New Roman" pitchFamily="18" charset="0"/>
              </a:rPr>
              <a:t>of their general knowledge about various machineries and famous scientists and mathematicians of all times.</a:t>
            </a:r>
            <a:endParaRPr lang="en-IN" dirty="0" smtClean="0">
              <a:latin typeface="Times New Roman" pitchFamily="18" charset="0"/>
              <a:cs typeface="Times New Roman" pitchFamily="18" charset="0"/>
            </a:endParaRPr>
          </a:p>
          <a:p>
            <a:pPr algn="just"/>
            <a:r>
              <a:rPr lang="en-US" b="1" dirty="0" smtClean="0">
                <a:latin typeface="Times New Roman" pitchFamily="18" charset="0"/>
                <a:cs typeface="Times New Roman" pitchFamily="18" charset="0"/>
              </a:rPr>
              <a:t>Winners:</a:t>
            </a:r>
            <a:endParaRPr lang="en-IN"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First Prize – </a:t>
            </a:r>
            <a:r>
              <a:rPr lang="en-US" dirty="0" smtClean="0">
                <a:latin typeface="Times New Roman" pitchFamily="18" charset="0"/>
                <a:cs typeface="Times New Roman" pitchFamily="18" charset="0"/>
              </a:rPr>
              <a:t>Dixit </a:t>
            </a:r>
            <a:r>
              <a:rPr lang="en-US" dirty="0" err="1" smtClean="0">
                <a:latin typeface="Times New Roman" pitchFamily="18" charset="0"/>
                <a:cs typeface="Times New Roman" pitchFamily="18" charset="0"/>
              </a:rPr>
              <a:t>Parihar</a:t>
            </a:r>
            <a:r>
              <a:rPr lang="en-US" dirty="0" smtClean="0">
                <a:latin typeface="Times New Roman" pitchFamily="18" charset="0"/>
                <a:cs typeface="Times New Roman" pitchFamily="18" charset="0"/>
              </a:rPr>
              <a:t> and team </a:t>
            </a:r>
            <a:r>
              <a:rPr lang="en-IN" dirty="0" smtClean="0">
                <a:latin typeface="Times New Roman" pitchFamily="18" charset="0"/>
                <a:cs typeface="Times New Roman" pitchFamily="18" charset="0"/>
              </a:rPr>
              <a:t>won the </a:t>
            </a:r>
            <a:r>
              <a:rPr lang="en-US" dirty="0" smtClean="0">
                <a:latin typeface="Times New Roman" pitchFamily="18" charset="0"/>
                <a:cs typeface="Times New Roman" pitchFamily="18" charset="0"/>
              </a:rPr>
              <a:t>certificate with cash award of Rupees 1500/- with  </a:t>
            </a:r>
            <a:r>
              <a:rPr lang="en-US" dirty="0" err="1" smtClean="0">
                <a:latin typeface="Times New Roman" pitchFamily="18" charset="0"/>
                <a:cs typeface="Times New Roman" pitchFamily="18" charset="0"/>
              </a:rPr>
              <a:t>momento</a:t>
            </a:r>
            <a:r>
              <a:rPr lang="en-US" dirty="0" smtClean="0">
                <a:latin typeface="Times New Roman" pitchFamily="18" charset="0"/>
                <a:cs typeface="Times New Roman" pitchFamily="18" charset="0"/>
              </a:rPr>
              <a:t>.</a:t>
            </a:r>
            <a:endParaRPr lang="en-IN" dirty="0" smtClean="0">
              <a:latin typeface="Times New Roman" pitchFamily="18" charset="0"/>
              <a:cs typeface="Times New Roman" pitchFamily="18" charset="0"/>
            </a:endParaRPr>
          </a:p>
          <a:p>
            <a:pPr algn="just"/>
            <a:r>
              <a:rPr lang="en-US" b="1" dirty="0" smtClean="0">
                <a:latin typeface="Times New Roman" pitchFamily="18" charset="0"/>
                <a:cs typeface="Times New Roman" pitchFamily="18" charset="0"/>
              </a:rPr>
              <a:t>Second Prize</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Shakti</a:t>
            </a:r>
            <a:r>
              <a:rPr lang="en-US" dirty="0" smtClean="0">
                <a:latin typeface="Times New Roman" pitchFamily="18" charset="0"/>
                <a:cs typeface="Times New Roman" pitchFamily="18" charset="0"/>
              </a:rPr>
              <a:t> and team </a:t>
            </a:r>
            <a:r>
              <a:rPr lang="en-IN" dirty="0" smtClean="0">
                <a:latin typeface="Times New Roman" pitchFamily="18" charset="0"/>
                <a:cs typeface="Times New Roman" pitchFamily="18" charset="0"/>
              </a:rPr>
              <a:t>won the </a:t>
            </a:r>
            <a:r>
              <a:rPr lang="en-US" dirty="0" smtClean="0">
                <a:latin typeface="Times New Roman" pitchFamily="18" charset="0"/>
                <a:cs typeface="Times New Roman" pitchFamily="18" charset="0"/>
              </a:rPr>
              <a:t>certificate with cash award of Rupees 500/- with  </a:t>
            </a:r>
            <a:r>
              <a:rPr lang="en-US" dirty="0" err="1" smtClean="0">
                <a:latin typeface="Times New Roman" pitchFamily="18" charset="0"/>
                <a:cs typeface="Times New Roman" pitchFamily="18" charset="0"/>
              </a:rPr>
              <a:t>momento</a:t>
            </a:r>
            <a:r>
              <a:rPr lang="en-US" dirty="0" smtClean="0">
                <a:latin typeface="Times New Roman" pitchFamily="18" charset="0"/>
                <a:cs typeface="Times New Roman" pitchFamily="18" charset="0"/>
              </a:rPr>
              <a:t>.</a:t>
            </a:r>
            <a:endParaRPr lang="en-IN" dirty="0" smtClean="0">
              <a:latin typeface="Times New Roman" pitchFamily="18" charset="0"/>
              <a:cs typeface="Times New Roman" pitchFamily="18" charset="0"/>
            </a:endParaRPr>
          </a:p>
          <a:p>
            <a:pPr algn="just"/>
            <a:endParaRPr lang="en-IN" dirty="0" smtClean="0">
              <a:latin typeface="Times New Roman" pitchFamily="18" charset="0"/>
              <a:cs typeface="Times New Roman" pitchFamily="18" charset="0"/>
            </a:endParaRPr>
          </a:p>
          <a:p>
            <a:endParaRPr lang="en-IN" dirty="0"/>
          </a:p>
        </p:txBody>
      </p:sp>
      <p:pic>
        <p:nvPicPr>
          <p:cNvPr id="1026" name="Picture 2" descr="C:\Users\Dell\Documents\Bluetooth Exchange Folder\IMG-20180416-WA0013.jpg"/>
          <p:cNvPicPr>
            <a:picLocks noChangeAspect="1" noChangeArrowheads="1"/>
          </p:cNvPicPr>
          <p:nvPr/>
        </p:nvPicPr>
        <p:blipFill>
          <a:blip r:embed="rId5" cstate="print"/>
          <a:srcRect/>
          <a:stretch>
            <a:fillRect/>
          </a:stretch>
        </p:blipFill>
        <p:spPr bwMode="auto">
          <a:xfrm>
            <a:off x="500042" y="3328978"/>
            <a:ext cx="2857520" cy="2000264"/>
          </a:xfrm>
          <a:prstGeom prst="rect">
            <a:avLst/>
          </a:prstGeom>
        </p:spPr>
        <p:style>
          <a:lnRef idx="0">
            <a:schemeClr val="dk1"/>
          </a:lnRef>
          <a:fillRef idx="3">
            <a:schemeClr val="dk1"/>
          </a:fillRef>
          <a:effectRef idx="3">
            <a:schemeClr val="dk1"/>
          </a:effectRef>
          <a:fontRef idx="minor">
            <a:schemeClr val="lt1"/>
          </a:fontRef>
        </p:style>
      </p:pic>
      <p:pic>
        <p:nvPicPr>
          <p:cNvPr id="1027" name="Picture 3" descr="C:\Users\Dell\Documents\Bluetooth Exchange Folder\IMG-20180416-WA0010.jpg"/>
          <p:cNvPicPr>
            <a:picLocks noChangeAspect="1" noChangeArrowheads="1"/>
          </p:cNvPicPr>
          <p:nvPr/>
        </p:nvPicPr>
        <p:blipFill>
          <a:blip r:embed="rId6" cstate="print"/>
          <a:srcRect/>
          <a:stretch>
            <a:fillRect/>
          </a:stretch>
        </p:blipFill>
        <p:spPr bwMode="auto">
          <a:xfrm>
            <a:off x="3571876" y="3328978"/>
            <a:ext cx="2667000" cy="2000264"/>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 xmlns:p14="http://schemas.microsoft.com/office/powerpoint/2010/main" val="18867467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5" name="object 5"/>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6" name="object 6"/>
          <p:cNvSpPr/>
          <p:nvPr/>
        </p:nvSpPr>
        <p:spPr>
          <a:xfrm>
            <a:off x="0" y="6134087"/>
            <a:ext cx="6857986" cy="3238493"/>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0" y="190499"/>
            <a:ext cx="1343032" cy="952498"/>
          </a:xfrm>
          <a:prstGeom prst="rect">
            <a:avLst/>
          </a:prstGeom>
          <a:blipFill>
            <a:blip r:embed="rId4" cstate="print"/>
            <a:stretch>
              <a:fillRect/>
            </a:stretch>
          </a:blipFill>
        </p:spPr>
        <p:txBody>
          <a:bodyPr wrap="square" lIns="0" tIns="0" rIns="0" bIns="0" rtlCol="0"/>
          <a:lstStyle/>
          <a:p>
            <a:endParaRPr dirty="0"/>
          </a:p>
        </p:txBody>
      </p:sp>
      <p:sp>
        <p:nvSpPr>
          <p:cNvPr id="8" name="object 8"/>
          <p:cNvSpPr txBox="1"/>
          <p:nvPr/>
        </p:nvSpPr>
        <p:spPr>
          <a:xfrm>
            <a:off x="431801" y="414908"/>
            <a:ext cx="50505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03</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18" name="TextBox 17"/>
          <p:cNvSpPr txBox="1"/>
          <p:nvPr/>
        </p:nvSpPr>
        <p:spPr>
          <a:xfrm>
            <a:off x="500042" y="1400152"/>
            <a:ext cx="6000792" cy="646331"/>
          </a:xfrm>
          <a:prstGeom prst="rect">
            <a:avLst/>
          </a:prstGeom>
          <a:noFill/>
        </p:spPr>
        <p:txBody>
          <a:bodyPr wrap="square" rtlCol="0">
            <a:spAutoFit/>
          </a:bodyPr>
          <a:lstStyle/>
          <a:p>
            <a:endParaRPr lang="en-IN" dirty="0" smtClean="0"/>
          </a:p>
          <a:p>
            <a:endParaRPr lang="en-IN" dirty="0"/>
          </a:p>
        </p:txBody>
      </p:sp>
      <p:sp>
        <p:nvSpPr>
          <p:cNvPr id="10" name="TextBox 9"/>
          <p:cNvSpPr txBox="1"/>
          <p:nvPr/>
        </p:nvSpPr>
        <p:spPr>
          <a:xfrm>
            <a:off x="428604" y="1114401"/>
            <a:ext cx="6215106" cy="1200329"/>
          </a:xfrm>
          <a:prstGeom prst="rect">
            <a:avLst/>
          </a:prstGeom>
          <a:noFill/>
        </p:spPr>
        <p:txBody>
          <a:bodyPr wrap="square" rtlCol="0">
            <a:spAutoFit/>
          </a:bodyPr>
          <a:lstStyle/>
          <a:p>
            <a:pPr algn="just"/>
            <a:r>
              <a:rPr lang="en-US" dirty="0" smtClean="0">
                <a:latin typeface="Times New Roman" pitchFamily="18" charset="0"/>
                <a:cs typeface="Times New Roman" pitchFamily="18" charset="0"/>
              </a:rPr>
              <a:t> </a:t>
            </a:r>
            <a:endParaRPr lang="en-IN" dirty="0" smtClean="0">
              <a:latin typeface="Times New Roman" pitchFamily="18" charset="0"/>
              <a:cs typeface="Times New Roman" pitchFamily="18" charset="0"/>
            </a:endParaRPr>
          </a:p>
          <a:p>
            <a:pPr algn="just"/>
            <a:endParaRPr lang="en-IN"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a:t>
            </a:r>
            <a:endParaRPr lang="en-IN" dirty="0" smtClean="0">
              <a:latin typeface="Times New Roman" pitchFamily="18" charset="0"/>
              <a:cs typeface="Times New Roman" pitchFamily="18" charset="0"/>
            </a:endParaRPr>
          </a:p>
          <a:p>
            <a:endParaRPr lang="en-IN" dirty="0"/>
          </a:p>
        </p:txBody>
      </p:sp>
      <p:sp>
        <p:nvSpPr>
          <p:cNvPr id="14" name="Rectangle 13"/>
          <p:cNvSpPr/>
          <p:nvPr/>
        </p:nvSpPr>
        <p:spPr>
          <a:xfrm>
            <a:off x="214290" y="5402282"/>
            <a:ext cx="6215106" cy="2585323"/>
          </a:xfrm>
          <a:prstGeom prst="rect">
            <a:avLst/>
          </a:prstGeom>
        </p:spPr>
        <p:txBody>
          <a:bodyPr wrap="square">
            <a:spAutoFit/>
          </a:bodyPr>
          <a:lstStyle/>
          <a:p>
            <a:pPr algn="just"/>
            <a:r>
              <a:rPr lang="en-IN" dirty="0" smtClean="0">
                <a:latin typeface="Times New Roman" pitchFamily="18" charset="0"/>
                <a:cs typeface="Times New Roman" pitchFamily="18" charset="0"/>
              </a:rPr>
              <a:t>Students Coordinators were </a:t>
            </a:r>
            <a:r>
              <a:rPr lang="en-IN" dirty="0" err="1" smtClean="0">
                <a:latin typeface="Times New Roman" pitchFamily="18" charset="0"/>
                <a:cs typeface="Times New Roman" pitchFamily="18" charset="0"/>
              </a:rPr>
              <a:t>Venugopal</a:t>
            </a: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Gautam</a:t>
            </a: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Vaibhav</a:t>
            </a:r>
            <a:r>
              <a:rPr lang="en-IN" dirty="0" smtClean="0">
                <a:latin typeface="Times New Roman" pitchFamily="18" charset="0"/>
                <a:cs typeface="Times New Roman" pitchFamily="18" charset="0"/>
              </a:rPr>
              <a:t> Jain, </a:t>
            </a:r>
            <a:r>
              <a:rPr lang="en-IN" dirty="0" err="1" smtClean="0">
                <a:latin typeface="Times New Roman" pitchFamily="18" charset="0"/>
                <a:cs typeface="Times New Roman" pitchFamily="18" charset="0"/>
              </a:rPr>
              <a:t>Himank</a:t>
            </a: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Kumawat</a:t>
            </a: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Himani</a:t>
            </a: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Jharotiya</a:t>
            </a: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Himanshu</a:t>
            </a:r>
            <a:r>
              <a:rPr lang="en-IN" dirty="0" smtClean="0">
                <a:latin typeface="Times New Roman" pitchFamily="18" charset="0"/>
                <a:cs typeface="Times New Roman" pitchFamily="18" charset="0"/>
              </a:rPr>
              <a:t> Jain and </a:t>
            </a:r>
            <a:r>
              <a:rPr lang="en-IN" dirty="0" err="1" smtClean="0">
                <a:latin typeface="Times New Roman" pitchFamily="18" charset="0"/>
                <a:cs typeface="Times New Roman" pitchFamily="18" charset="0"/>
              </a:rPr>
              <a:t>Kanika</a:t>
            </a: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Khandelwal</a:t>
            </a:r>
            <a:r>
              <a:rPr lang="en-IN" dirty="0" smtClean="0">
                <a:latin typeface="Times New Roman" pitchFamily="18" charset="0"/>
                <a:cs typeface="Times New Roman" pitchFamily="18" charset="0"/>
              </a:rPr>
              <a:t>.</a:t>
            </a:r>
          </a:p>
          <a:p>
            <a:pPr algn="just"/>
            <a:endParaRPr lang="en-US" dirty="0" smtClean="0">
              <a:latin typeface="Times New Roman" pitchFamily="18" charset="0"/>
              <a:cs typeface="Times New Roman" pitchFamily="18" charset="0"/>
            </a:endParaRPr>
          </a:p>
          <a:p>
            <a:pPr algn="just"/>
            <a:r>
              <a:rPr lang="en-US" dirty="0" smtClean="0"/>
              <a:t> </a:t>
            </a:r>
            <a:endParaRPr lang="en-IN" dirty="0" smtClean="0">
              <a:solidFill>
                <a:srgbClr val="FF0000"/>
              </a:solidFill>
              <a:latin typeface="Times New Roman" pitchFamily="18" charset="0"/>
              <a:cs typeface="Times New Roman" pitchFamily="18" charset="0"/>
            </a:endParaRPr>
          </a:p>
          <a:p>
            <a:pPr algn="just"/>
            <a:endParaRPr lang="en-IN" dirty="0" smtClean="0">
              <a:solidFill>
                <a:srgbClr val="FF0000"/>
              </a:solidFill>
              <a:latin typeface="Times New Roman" pitchFamily="18" charset="0"/>
              <a:cs typeface="Times New Roman" pitchFamily="18" charset="0"/>
            </a:endParaRPr>
          </a:p>
          <a:p>
            <a:pPr algn="just"/>
            <a:endParaRPr lang="en-US" dirty="0" smtClean="0">
              <a:latin typeface="Times New Roman" pitchFamily="18" charset="0"/>
              <a:cs typeface="Times New Roman" pitchFamily="18" charset="0"/>
            </a:endParaRPr>
          </a:p>
          <a:p>
            <a:pPr algn="just"/>
            <a:endParaRPr lang="en-IN" dirty="0" smtClean="0">
              <a:latin typeface="Times New Roman" pitchFamily="18" charset="0"/>
              <a:cs typeface="Times New Roman" pitchFamily="18" charset="0"/>
            </a:endParaRPr>
          </a:p>
          <a:p>
            <a:endParaRPr lang="en-IN" dirty="0"/>
          </a:p>
        </p:txBody>
      </p:sp>
      <p:sp>
        <p:nvSpPr>
          <p:cNvPr id="19" name="TextBox 18"/>
          <p:cNvSpPr txBox="1"/>
          <p:nvPr/>
        </p:nvSpPr>
        <p:spPr>
          <a:xfrm>
            <a:off x="357166" y="1185838"/>
            <a:ext cx="6215106" cy="2585323"/>
          </a:xfrm>
          <a:prstGeom prst="rect">
            <a:avLst/>
          </a:prstGeom>
          <a:noFill/>
        </p:spPr>
        <p:txBody>
          <a:bodyPr wrap="square" rtlCol="0">
            <a:spAutoFit/>
          </a:bodyPr>
          <a:lstStyle/>
          <a:p>
            <a:pPr algn="just"/>
            <a:r>
              <a:rPr lang="en-US" b="1" dirty="0" smtClean="0">
                <a:latin typeface="Times New Roman" pitchFamily="18" charset="0"/>
                <a:cs typeface="Times New Roman" pitchFamily="18" charset="0"/>
              </a:rPr>
              <a:t>Winners:</a:t>
            </a:r>
            <a:endParaRPr lang="en-IN"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First Prize – </a:t>
            </a:r>
            <a:r>
              <a:rPr lang="en-US" dirty="0" err="1" smtClean="0">
                <a:latin typeface="Times New Roman" pitchFamily="18" charset="0"/>
                <a:cs typeface="Times New Roman" pitchFamily="18" charset="0"/>
              </a:rPr>
              <a:t>Anshul</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Goyal</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Kapil</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Mittal</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Arun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Gehlot</a:t>
            </a:r>
            <a:r>
              <a:rPr lang="en-US" dirty="0" smtClean="0">
                <a:latin typeface="Times New Roman" pitchFamily="18" charset="0"/>
                <a:cs typeface="Times New Roman" pitchFamily="18" charset="0"/>
              </a:rPr>
              <a:t>(4</a:t>
            </a:r>
            <a:r>
              <a:rPr lang="en-US" baseline="30000" dirty="0" smtClean="0">
                <a:latin typeface="Times New Roman" pitchFamily="18" charset="0"/>
                <a:cs typeface="Times New Roman" pitchFamily="18" charset="0"/>
              </a:rPr>
              <a:t>th</a:t>
            </a:r>
            <a:r>
              <a:rPr lang="en-US" dirty="0" smtClean="0">
                <a:latin typeface="Times New Roman" pitchFamily="18" charset="0"/>
                <a:cs typeface="Times New Roman" pitchFamily="18" charset="0"/>
              </a:rPr>
              <a:t> Yr. EE) </a:t>
            </a:r>
            <a:r>
              <a:rPr lang="en-IN" dirty="0" smtClean="0">
                <a:latin typeface="Times New Roman" pitchFamily="18" charset="0"/>
                <a:cs typeface="Times New Roman" pitchFamily="18" charset="0"/>
              </a:rPr>
              <a:t>won the </a:t>
            </a:r>
            <a:r>
              <a:rPr lang="en-US" dirty="0" smtClean="0">
                <a:latin typeface="Times New Roman" pitchFamily="18" charset="0"/>
                <a:cs typeface="Times New Roman" pitchFamily="18" charset="0"/>
              </a:rPr>
              <a:t>certificate with cash award of Rupees 2100/- with  </a:t>
            </a:r>
            <a:r>
              <a:rPr lang="en-US" dirty="0" err="1" smtClean="0">
                <a:latin typeface="Times New Roman" pitchFamily="18" charset="0"/>
                <a:cs typeface="Times New Roman" pitchFamily="18" charset="0"/>
              </a:rPr>
              <a:t>momento</a:t>
            </a:r>
            <a:r>
              <a:rPr lang="en-US" dirty="0" smtClean="0">
                <a:latin typeface="Times New Roman" pitchFamily="18" charset="0"/>
                <a:cs typeface="Times New Roman" pitchFamily="18" charset="0"/>
              </a:rPr>
              <a:t>.</a:t>
            </a:r>
            <a:endParaRPr lang="en-IN" dirty="0" smtClean="0">
              <a:latin typeface="Times New Roman" pitchFamily="18" charset="0"/>
              <a:cs typeface="Times New Roman" pitchFamily="18" charset="0"/>
            </a:endParaRPr>
          </a:p>
          <a:p>
            <a:pPr algn="just"/>
            <a:r>
              <a:rPr lang="en-US" b="1" dirty="0" smtClean="0">
                <a:latin typeface="Times New Roman" pitchFamily="18" charset="0"/>
                <a:cs typeface="Times New Roman" pitchFamily="18" charset="0"/>
              </a:rPr>
              <a:t>Second Prize</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Alkesh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Srivastava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Ashish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Tanwar</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Mukul</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Bhardawaj</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Vishal</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Mangal</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Vivek</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Agarwal</a:t>
            </a:r>
            <a:r>
              <a:rPr lang="en-US" dirty="0" smtClean="0">
                <a:latin typeface="Times New Roman" pitchFamily="18" charset="0"/>
                <a:cs typeface="Times New Roman" pitchFamily="18" charset="0"/>
              </a:rPr>
              <a:t> (2</a:t>
            </a:r>
            <a:r>
              <a:rPr lang="en-US" baseline="30000" dirty="0" smtClean="0">
                <a:latin typeface="Times New Roman" pitchFamily="18" charset="0"/>
                <a:cs typeface="Times New Roman" pitchFamily="18" charset="0"/>
              </a:rPr>
              <a:t>nd</a:t>
            </a:r>
            <a:r>
              <a:rPr lang="en-US" dirty="0" smtClean="0">
                <a:latin typeface="Times New Roman" pitchFamily="18" charset="0"/>
                <a:cs typeface="Times New Roman" pitchFamily="18" charset="0"/>
              </a:rPr>
              <a:t> Yr. EE) </a:t>
            </a:r>
            <a:r>
              <a:rPr lang="en-IN" dirty="0" smtClean="0">
                <a:latin typeface="Times New Roman" pitchFamily="18" charset="0"/>
                <a:cs typeface="Times New Roman" pitchFamily="18" charset="0"/>
              </a:rPr>
              <a:t>won the </a:t>
            </a:r>
            <a:r>
              <a:rPr lang="en-US" dirty="0" smtClean="0">
                <a:latin typeface="Times New Roman" pitchFamily="18" charset="0"/>
                <a:cs typeface="Times New Roman" pitchFamily="18" charset="0"/>
              </a:rPr>
              <a:t>certificate with cash award of Rupees 1100/- with  </a:t>
            </a:r>
            <a:r>
              <a:rPr lang="en-US" dirty="0" err="1" smtClean="0">
                <a:latin typeface="Times New Roman" pitchFamily="18" charset="0"/>
                <a:cs typeface="Times New Roman" pitchFamily="18" charset="0"/>
              </a:rPr>
              <a:t>momento</a:t>
            </a:r>
            <a:r>
              <a:rPr lang="en-US" dirty="0" smtClean="0">
                <a:latin typeface="Times New Roman" pitchFamily="18" charset="0"/>
                <a:cs typeface="Times New Roman" pitchFamily="18" charset="0"/>
              </a:rPr>
              <a:t>.</a:t>
            </a:r>
            <a:endParaRPr lang="en-IN" dirty="0" smtClean="0">
              <a:latin typeface="Times New Roman" pitchFamily="18" charset="0"/>
              <a:cs typeface="Times New Roman" pitchFamily="18" charset="0"/>
            </a:endParaRPr>
          </a:p>
          <a:p>
            <a:pPr algn="just"/>
            <a:endParaRPr lang="en-IN" dirty="0" smtClean="0">
              <a:latin typeface="Times New Roman" pitchFamily="18" charset="0"/>
              <a:cs typeface="Times New Roman" pitchFamily="18" charset="0"/>
            </a:endParaRPr>
          </a:p>
          <a:p>
            <a:endParaRPr lang="en-IN" dirty="0"/>
          </a:p>
        </p:txBody>
      </p:sp>
      <p:pic>
        <p:nvPicPr>
          <p:cNvPr id="2050" name="Picture 2" descr="C:\Users\Dell\Downloads\IMG_20180328_130607.jpg"/>
          <p:cNvPicPr>
            <a:picLocks noChangeAspect="1" noChangeArrowheads="1"/>
          </p:cNvPicPr>
          <p:nvPr/>
        </p:nvPicPr>
        <p:blipFill>
          <a:blip r:embed="rId5" cstate="print"/>
          <a:srcRect/>
          <a:stretch>
            <a:fillRect/>
          </a:stretch>
        </p:blipFill>
        <p:spPr bwMode="auto">
          <a:xfrm>
            <a:off x="500042" y="3328978"/>
            <a:ext cx="2928958" cy="2000264"/>
          </a:xfrm>
          <a:prstGeom prst="rect">
            <a:avLst/>
          </a:prstGeom>
        </p:spPr>
        <p:style>
          <a:lnRef idx="0">
            <a:schemeClr val="dk1"/>
          </a:lnRef>
          <a:fillRef idx="3">
            <a:schemeClr val="dk1"/>
          </a:fillRef>
          <a:effectRef idx="3">
            <a:schemeClr val="dk1"/>
          </a:effectRef>
          <a:fontRef idx="minor">
            <a:schemeClr val="lt1"/>
          </a:fontRef>
        </p:style>
      </p:pic>
      <p:pic>
        <p:nvPicPr>
          <p:cNvPr id="2051" name="Picture 3" descr="C:\Users\Dell\Downloads\IMG_20180328_130556.jpg"/>
          <p:cNvPicPr>
            <a:picLocks noChangeAspect="1" noChangeArrowheads="1"/>
          </p:cNvPicPr>
          <p:nvPr/>
        </p:nvPicPr>
        <p:blipFill>
          <a:blip r:embed="rId6" cstate="print"/>
          <a:srcRect/>
          <a:stretch>
            <a:fillRect/>
          </a:stretch>
        </p:blipFill>
        <p:spPr bwMode="auto">
          <a:xfrm>
            <a:off x="3714752" y="3328978"/>
            <a:ext cx="2786082" cy="2000264"/>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 xmlns:p14="http://schemas.microsoft.com/office/powerpoint/2010/main" val="18867467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5" name="object 5"/>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6" name="object 6"/>
          <p:cNvSpPr/>
          <p:nvPr/>
        </p:nvSpPr>
        <p:spPr>
          <a:xfrm>
            <a:off x="0" y="6152375"/>
            <a:ext cx="6857986" cy="3238493"/>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0" y="190499"/>
            <a:ext cx="1343032" cy="952498"/>
          </a:xfrm>
          <a:prstGeom prst="rect">
            <a:avLst/>
          </a:prstGeom>
          <a:blipFill>
            <a:blip r:embed="rId4" cstate="print"/>
            <a:stretch>
              <a:fillRect/>
            </a:stretch>
          </a:blipFill>
        </p:spPr>
        <p:txBody>
          <a:bodyPr wrap="square" lIns="0" tIns="0" rIns="0" bIns="0" rtlCol="0"/>
          <a:lstStyle/>
          <a:p>
            <a:endParaRPr dirty="0"/>
          </a:p>
        </p:txBody>
      </p:sp>
      <p:sp>
        <p:nvSpPr>
          <p:cNvPr id="8" name="object 8"/>
          <p:cNvSpPr txBox="1"/>
          <p:nvPr/>
        </p:nvSpPr>
        <p:spPr>
          <a:xfrm>
            <a:off x="431801" y="414908"/>
            <a:ext cx="50505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03</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13" name="Rectangle 12"/>
          <p:cNvSpPr/>
          <p:nvPr/>
        </p:nvSpPr>
        <p:spPr>
          <a:xfrm>
            <a:off x="1785926" y="1042962"/>
            <a:ext cx="3416705" cy="369332"/>
          </a:xfrm>
          <a:prstGeom prst="rect">
            <a:avLst/>
          </a:prstGeom>
        </p:spPr>
        <p:txBody>
          <a:bodyPr wrap="none">
            <a:spAutoFit/>
          </a:bodyPr>
          <a:lstStyle/>
          <a:p>
            <a:pPr marL="95250" algn="ctr">
              <a:lnSpc>
                <a:spcPct val="100000"/>
              </a:lnSpc>
            </a:pPr>
            <a:r>
              <a:rPr lang="en-US" spc="-5" dirty="0" smtClean="0">
                <a:solidFill>
                  <a:srgbClr val="FF0000"/>
                </a:solidFill>
                <a:latin typeface="Times New Roman" pitchFamily="18" charset="0"/>
                <a:cs typeface="Times New Roman" pitchFamily="18" charset="0"/>
              </a:rPr>
              <a:t>STUDENT ‘S ACHIEVEMENTS</a:t>
            </a:r>
            <a:endParaRPr lang="en-US" dirty="0">
              <a:latin typeface="Times New Roman" pitchFamily="18" charset="0"/>
              <a:cs typeface="Times New Roman" pitchFamily="18" charset="0"/>
            </a:endParaRPr>
          </a:p>
        </p:txBody>
      </p:sp>
      <p:cxnSp>
        <p:nvCxnSpPr>
          <p:cNvPr id="14" name="Straight Connector 13"/>
          <p:cNvCxnSpPr/>
          <p:nvPr/>
        </p:nvCxnSpPr>
        <p:spPr>
          <a:xfrm>
            <a:off x="500042" y="1471590"/>
            <a:ext cx="5943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01752" y="1568018"/>
            <a:ext cx="6270520" cy="1200329"/>
          </a:xfrm>
          <a:prstGeom prst="rect">
            <a:avLst/>
          </a:prstGeom>
        </p:spPr>
        <p:txBody>
          <a:bodyPr wrap="square">
            <a:spAutoFit/>
          </a:bodyPr>
          <a:lstStyle/>
          <a:p>
            <a:pPr algn="just">
              <a:buFont typeface="Wingdings" pitchFamily="2" charset="2"/>
              <a:buChar char="q"/>
            </a:pPr>
            <a:r>
              <a:rPr lang="en-US" dirty="0" smtClean="0"/>
              <a:t> </a:t>
            </a:r>
            <a:r>
              <a:rPr lang="en-US" b="1" dirty="0" smtClean="0">
                <a:latin typeface="Times New Roman" pitchFamily="18" charset="0"/>
                <a:cs typeface="Times New Roman" pitchFamily="18" charset="0"/>
              </a:rPr>
              <a:t>Mr. </a:t>
            </a:r>
            <a:r>
              <a:rPr lang="en-US" b="1" dirty="0" err="1" smtClean="0">
                <a:latin typeface="Times New Roman" pitchFamily="18" charset="0"/>
                <a:cs typeface="Times New Roman" pitchFamily="18" charset="0"/>
              </a:rPr>
              <a:t>Uttam</a:t>
            </a:r>
            <a:r>
              <a:rPr lang="en-US" b="1" dirty="0" smtClean="0">
                <a:latin typeface="Times New Roman" pitchFamily="18" charset="0"/>
                <a:cs typeface="Times New Roman" pitchFamily="18" charset="0"/>
              </a:rPr>
              <a:t> Kumar </a:t>
            </a:r>
            <a:r>
              <a:rPr lang="en-US" dirty="0" smtClean="0">
                <a:latin typeface="Times New Roman" pitchFamily="18" charset="0"/>
                <a:cs typeface="Times New Roman" pitchFamily="18" charset="0"/>
              </a:rPr>
              <a:t>(4</a:t>
            </a:r>
            <a:r>
              <a:rPr lang="en-US" baseline="30000" dirty="0" smtClean="0">
                <a:latin typeface="Times New Roman" pitchFamily="18" charset="0"/>
                <a:cs typeface="Times New Roman" pitchFamily="18" charset="0"/>
              </a:rPr>
              <a:t>th</a:t>
            </a:r>
            <a:r>
              <a:rPr lang="en-US" dirty="0" smtClean="0">
                <a:latin typeface="Times New Roman" pitchFamily="18" charset="0"/>
                <a:cs typeface="Times New Roman" pitchFamily="18" charset="0"/>
              </a:rPr>
              <a:t> Year) has secured 363 AIR in GATE 2018 and his score is 789. </a:t>
            </a:r>
          </a:p>
          <a:p>
            <a:pPr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pic>
        <p:nvPicPr>
          <p:cNvPr id="12292" name="Picture 4" descr="https://lh6.googleusercontent.com/yAlJLd4knWv5WXm6MHrAt7nPEWZpMwLi3xM_lg1zutdbcbHgxRqwlooh9Nlgpb6au3Eydren4TRWbycIlMGWyTxgWwmrZJZyWE2rt4VwFEzFu5eLRhGNr-9ma_1rdf8nkixR6H_BdmzIvz2Utg"/>
          <p:cNvPicPr>
            <a:picLocks noChangeAspect="1" noChangeArrowheads="1"/>
          </p:cNvPicPr>
          <p:nvPr/>
        </p:nvPicPr>
        <p:blipFill>
          <a:blip r:embed="rId5"/>
          <a:srcRect/>
          <a:stretch>
            <a:fillRect/>
          </a:stretch>
        </p:blipFill>
        <p:spPr bwMode="auto">
          <a:xfrm>
            <a:off x="1785926" y="2686036"/>
            <a:ext cx="3571900" cy="2857520"/>
          </a:xfrm>
          <a:prstGeom prst="rect">
            <a:avLst/>
          </a:prstGeom>
        </p:spPr>
        <p:style>
          <a:lnRef idx="0">
            <a:schemeClr val="dk1"/>
          </a:lnRef>
          <a:fillRef idx="3">
            <a:schemeClr val="dk1"/>
          </a:fillRef>
          <a:effectRef idx="3">
            <a:schemeClr val="dk1"/>
          </a:effectRef>
          <a:fontRef idx="minor">
            <a:schemeClr val="lt1"/>
          </a:fontRef>
        </p:style>
      </p:pic>
      <p:sp>
        <p:nvSpPr>
          <p:cNvPr id="16" name="Rectangle 15"/>
          <p:cNvSpPr/>
          <p:nvPr/>
        </p:nvSpPr>
        <p:spPr>
          <a:xfrm>
            <a:off x="285728" y="6233279"/>
            <a:ext cx="6286544" cy="2031325"/>
          </a:xfrm>
          <a:prstGeom prst="rect">
            <a:avLst/>
          </a:prstGeom>
        </p:spPr>
        <p:txBody>
          <a:bodyPr wrap="square">
            <a:spAutoFit/>
          </a:bodyPr>
          <a:lstStyle/>
          <a:p>
            <a:pPr algn="just">
              <a:buFont typeface="Wingdings" pitchFamily="2" charset="2"/>
              <a:buChar char="q"/>
            </a:pPr>
            <a:r>
              <a:rPr lang="en-IN" b="1" dirty="0" smtClean="0">
                <a:latin typeface="Times New Roman" pitchFamily="18" charset="0"/>
                <a:cs typeface="Times New Roman" pitchFamily="18" charset="0"/>
              </a:rPr>
              <a:t> Mr. </a:t>
            </a:r>
            <a:r>
              <a:rPr lang="en-IN" b="1" dirty="0" err="1" smtClean="0">
                <a:latin typeface="Times New Roman" pitchFamily="18" charset="0"/>
                <a:cs typeface="Times New Roman" pitchFamily="18" charset="0"/>
              </a:rPr>
              <a:t>Dixank</a:t>
            </a:r>
            <a:r>
              <a:rPr lang="en-IN" b="1" dirty="0" smtClean="0">
                <a:latin typeface="Times New Roman" pitchFamily="18" charset="0"/>
                <a:cs typeface="Times New Roman" pitchFamily="18" charset="0"/>
              </a:rPr>
              <a:t> </a:t>
            </a:r>
            <a:r>
              <a:rPr lang="en-IN" b="1" dirty="0" err="1" smtClean="0">
                <a:latin typeface="Times New Roman" pitchFamily="18" charset="0"/>
                <a:cs typeface="Times New Roman" pitchFamily="18" charset="0"/>
              </a:rPr>
              <a:t>Dwivedi</a:t>
            </a:r>
            <a:r>
              <a:rPr lang="en-IN" b="1" dirty="0" smtClean="0">
                <a:latin typeface="Times New Roman" pitchFamily="18" charset="0"/>
                <a:cs typeface="Times New Roman" pitchFamily="18" charset="0"/>
              </a:rPr>
              <a:t>, Ms. </a:t>
            </a:r>
            <a:r>
              <a:rPr lang="en-IN" b="1" dirty="0" err="1" smtClean="0">
                <a:latin typeface="Times New Roman" pitchFamily="18" charset="0"/>
                <a:cs typeface="Times New Roman" pitchFamily="18" charset="0"/>
              </a:rPr>
              <a:t>Kritika</a:t>
            </a:r>
            <a:r>
              <a:rPr lang="en-IN" b="1" dirty="0" smtClean="0">
                <a:latin typeface="Times New Roman" pitchFamily="18" charset="0"/>
                <a:cs typeface="Times New Roman" pitchFamily="18" charset="0"/>
              </a:rPr>
              <a:t> </a:t>
            </a:r>
            <a:r>
              <a:rPr lang="en-IN" b="1" dirty="0" err="1" smtClean="0">
                <a:latin typeface="Times New Roman" pitchFamily="18" charset="0"/>
                <a:cs typeface="Times New Roman" pitchFamily="18" charset="0"/>
              </a:rPr>
              <a:t>Khandewal</a:t>
            </a:r>
            <a:r>
              <a:rPr lang="en-IN" b="1" dirty="0" smtClean="0">
                <a:latin typeface="Times New Roman" pitchFamily="18" charset="0"/>
                <a:cs typeface="Times New Roman" pitchFamily="18" charset="0"/>
              </a:rPr>
              <a:t>, Mr. </a:t>
            </a:r>
            <a:r>
              <a:rPr lang="en-IN" b="1" dirty="0" err="1" smtClean="0">
                <a:latin typeface="Times New Roman" pitchFamily="18" charset="0"/>
                <a:cs typeface="Times New Roman" pitchFamily="18" charset="0"/>
              </a:rPr>
              <a:t>Hemendra</a:t>
            </a:r>
            <a:r>
              <a:rPr lang="en-IN" b="1" dirty="0" smtClean="0">
                <a:latin typeface="Times New Roman" pitchFamily="18" charset="0"/>
                <a:cs typeface="Times New Roman" pitchFamily="18" charset="0"/>
              </a:rPr>
              <a:t> Singh and Ms. </a:t>
            </a:r>
            <a:r>
              <a:rPr lang="en-IN" b="1" dirty="0" err="1" smtClean="0">
                <a:latin typeface="Times New Roman" pitchFamily="18" charset="0"/>
                <a:cs typeface="Times New Roman" pitchFamily="18" charset="0"/>
              </a:rPr>
              <a:t>Hemlata</a:t>
            </a:r>
            <a:r>
              <a:rPr lang="en-IN" b="1" dirty="0" smtClean="0">
                <a:latin typeface="Times New Roman" pitchFamily="18" charset="0"/>
                <a:cs typeface="Times New Roman" pitchFamily="18" charset="0"/>
              </a:rPr>
              <a:t> </a:t>
            </a:r>
            <a:r>
              <a:rPr lang="en-IN" b="1" dirty="0" err="1" smtClean="0">
                <a:latin typeface="Times New Roman" pitchFamily="18" charset="0"/>
                <a:cs typeface="Times New Roman" pitchFamily="18" charset="0"/>
              </a:rPr>
              <a:t>Tanwar</a:t>
            </a:r>
            <a:r>
              <a:rPr lang="en-IN" b="1" dirty="0" smtClean="0">
                <a:latin typeface="Times New Roman" pitchFamily="18" charset="0"/>
                <a:cs typeface="Times New Roman" pitchFamily="18" charset="0"/>
              </a:rPr>
              <a:t> </a:t>
            </a:r>
            <a:r>
              <a:rPr lang="en-IN" dirty="0" smtClean="0">
                <a:latin typeface="Times New Roman" pitchFamily="18" charset="0"/>
                <a:cs typeface="Times New Roman" pitchFamily="18" charset="0"/>
              </a:rPr>
              <a:t>from 4</a:t>
            </a:r>
            <a:r>
              <a:rPr lang="en-IN" baseline="30000" dirty="0" smtClean="0">
                <a:latin typeface="Times New Roman" pitchFamily="18" charset="0"/>
                <a:cs typeface="Times New Roman" pitchFamily="18" charset="0"/>
              </a:rPr>
              <a:t>th</a:t>
            </a:r>
            <a:r>
              <a:rPr lang="en-IN" dirty="0" smtClean="0">
                <a:latin typeface="Times New Roman" pitchFamily="18" charset="0"/>
                <a:cs typeface="Times New Roman" pitchFamily="18" charset="0"/>
              </a:rPr>
              <a:t> year</a:t>
            </a:r>
            <a:r>
              <a:rPr lang="en-IN" b="1" dirty="0" smtClean="0">
                <a:latin typeface="Times New Roman" pitchFamily="18" charset="0"/>
                <a:cs typeface="Times New Roman" pitchFamily="18" charset="0"/>
              </a:rPr>
              <a:t>   </a:t>
            </a:r>
            <a:r>
              <a:rPr lang="en-IN" dirty="0" smtClean="0">
                <a:latin typeface="Times New Roman" pitchFamily="18" charset="0"/>
                <a:cs typeface="Times New Roman" pitchFamily="18" charset="0"/>
              </a:rPr>
              <a:t>in the Department of Electrical Engineering  have participated in “AAKAR EXPO 2K18” an IETE Project Competition held at </a:t>
            </a:r>
            <a:r>
              <a:rPr lang="en-IN" dirty="0" err="1" smtClean="0">
                <a:latin typeface="Times New Roman" pitchFamily="18" charset="0"/>
                <a:cs typeface="Times New Roman" pitchFamily="18" charset="0"/>
              </a:rPr>
              <a:t>Poornima</a:t>
            </a:r>
            <a:r>
              <a:rPr lang="en-IN" dirty="0" smtClean="0">
                <a:latin typeface="Times New Roman" pitchFamily="18" charset="0"/>
                <a:cs typeface="Times New Roman" pitchFamily="18" charset="0"/>
              </a:rPr>
              <a:t> College  of Engineering on  22</a:t>
            </a:r>
            <a:r>
              <a:rPr lang="en-IN" baseline="30000" dirty="0" smtClean="0">
                <a:latin typeface="Times New Roman" pitchFamily="18" charset="0"/>
                <a:cs typeface="Times New Roman" pitchFamily="18" charset="0"/>
              </a:rPr>
              <a:t>nd</a:t>
            </a:r>
            <a:r>
              <a:rPr lang="en-IN" dirty="0" smtClean="0">
                <a:latin typeface="Times New Roman" pitchFamily="18" charset="0"/>
                <a:cs typeface="Times New Roman" pitchFamily="18" charset="0"/>
              </a:rPr>
              <a:t> , March 2018. They have presented project entitled “Smart Card Based Security System”.</a:t>
            </a:r>
            <a:endParaRPr lang="en-IN" dirty="0"/>
          </a:p>
        </p:txBody>
      </p:sp>
    </p:spTree>
    <p:extLst>
      <p:ext uri="{BB962C8B-B14F-4D97-AF65-F5344CB8AC3E}">
        <p14:creationId xmlns="" xmlns:p14="http://schemas.microsoft.com/office/powerpoint/2010/main" val="16059095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5" name="object 5"/>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6" name="object 6"/>
          <p:cNvSpPr/>
          <p:nvPr/>
        </p:nvSpPr>
        <p:spPr>
          <a:xfrm>
            <a:off x="0" y="6152375"/>
            <a:ext cx="6857986" cy="3238493"/>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0" y="190499"/>
            <a:ext cx="1343032" cy="952498"/>
          </a:xfrm>
          <a:prstGeom prst="rect">
            <a:avLst/>
          </a:prstGeom>
          <a:blipFill>
            <a:blip r:embed="rId4" cstate="print"/>
            <a:stretch>
              <a:fillRect/>
            </a:stretch>
          </a:blipFill>
        </p:spPr>
        <p:txBody>
          <a:bodyPr wrap="square" lIns="0" tIns="0" rIns="0" bIns="0" rtlCol="0"/>
          <a:lstStyle/>
          <a:p>
            <a:endParaRPr dirty="0"/>
          </a:p>
        </p:txBody>
      </p:sp>
      <p:sp>
        <p:nvSpPr>
          <p:cNvPr id="8" name="object 8"/>
          <p:cNvSpPr txBox="1"/>
          <p:nvPr/>
        </p:nvSpPr>
        <p:spPr>
          <a:xfrm>
            <a:off x="431801" y="414908"/>
            <a:ext cx="50505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03</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15" name="Rectangle 14"/>
          <p:cNvSpPr/>
          <p:nvPr/>
        </p:nvSpPr>
        <p:spPr>
          <a:xfrm>
            <a:off x="285728" y="1185838"/>
            <a:ext cx="6270520" cy="2308324"/>
          </a:xfrm>
          <a:prstGeom prst="rect">
            <a:avLst/>
          </a:prstGeom>
        </p:spPr>
        <p:txBody>
          <a:bodyPr wrap="square">
            <a:spAutoFit/>
          </a:bodyPr>
          <a:lstStyle/>
          <a:p>
            <a:pPr algn="just">
              <a:buFont typeface="Wingdings" pitchFamily="2" charset="2"/>
              <a:buChar char="q"/>
            </a:pPr>
            <a:r>
              <a:rPr lang="en-IN" b="1" dirty="0" smtClean="0">
                <a:latin typeface="Times New Roman" pitchFamily="18" charset="0"/>
                <a:cs typeface="Times New Roman" pitchFamily="18" charset="0"/>
              </a:rPr>
              <a:t> Mr. </a:t>
            </a:r>
            <a:r>
              <a:rPr lang="en-IN" b="1" dirty="0" err="1" smtClean="0">
                <a:latin typeface="Times New Roman" pitchFamily="18" charset="0"/>
                <a:cs typeface="Times New Roman" pitchFamily="18" charset="0"/>
              </a:rPr>
              <a:t>Akash</a:t>
            </a:r>
            <a:r>
              <a:rPr lang="en-IN" b="1" dirty="0" smtClean="0">
                <a:latin typeface="Times New Roman" pitchFamily="18" charset="0"/>
                <a:cs typeface="Times New Roman" pitchFamily="18" charset="0"/>
              </a:rPr>
              <a:t> </a:t>
            </a:r>
            <a:r>
              <a:rPr lang="en-IN" b="1" dirty="0" err="1" smtClean="0">
                <a:latin typeface="Times New Roman" pitchFamily="18" charset="0"/>
                <a:cs typeface="Times New Roman" pitchFamily="18" charset="0"/>
              </a:rPr>
              <a:t>Soni</a:t>
            </a:r>
            <a:r>
              <a:rPr lang="en-IN" b="1" dirty="0" smtClean="0">
                <a:latin typeface="Times New Roman" pitchFamily="18" charset="0"/>
                <a:cs typeface="Times New Roman" pitchFamily="18" charset="0"/>
              </a:rPr>
              <a:t>, Mr. Dixit </a:t>
            </a:r>
            <a:r>
              <a:rPr lang="en-IN" b="1" dirty="0" err="1" smtClean="0">
                <a:latin typeface="Times New Roman" pitchFamily="18" charset="0"/>
                <a:cs typeface="Times New Roman" pitchFamily="18" charset="0"/>
              </a:rPr>
              <a:t>Parihar</a:t>
            </a:r>
            <a:r>
              <a:rPr lang="en-IN" b="1" dirty="0" smtClean="0">
                <a:latin typeface="Times New Roman" pitchFamily="18" charset="0"/>
                <a:cs typeface="Times New Roman" pitchFamily="18" charset="0"/>
              </a:rPr>
              <a:t>, Mr. </a:t>
            </a:r>
            <a:r>
              <a:rPr lang="en-IN" b="1" dirty="0" err="1" smtClean="0">
                <a:latin typeface="Times New Roman" pitchFamily="18" charset="0"/>
                <a:cs typeface="Times New Roman" pitchFamily="18" charset="0"/>
              </a:rPr>
              <a:t>Aman</a:t>
            </a:r>
            <a:r>
              <a:rPr lang="en-IN" b="1" dirty="0" smtClean="0">
                <a:latin typeface="Times New Roman" pitchFamily="18" charset="0"/>
                <a:cs typeface="Times New Roman" pitchFamily="18" charset="0"/>
              </a:rPr>
              <a:t> </a:t>
            </a:r>
            <a:r>
              <a:rPr lang="en-IN" b="1" dirty="0" err="1" smtClean="0">
                <a:latin typeface="Times New Roman" pitchFamily="18" charset="0"/>
                <a:cs typeface="Times New Roman" pitchFamily="18" charset="0"/>
              </a:rPr>
              <a:t>Agrawal</a:t>
            </a:r>
            <a:r>
              <a:rPr lang="en-IN" b="1" dirty="0" smtClean="0">
                <a:latin typeface="Times New Roman" pitchFamily="18" charset="0"/>
                <a:cs typeface="Times New Roman" pitchFamily="18" charset="0"/>
              </a:rPr>
              <a:t>, Mr. </a:t>
            </a:r>
            <a:r>
              <a:rPr lang="en-IN" b="1" dirty="0" err="1" smtClean="0">
                <a:latin typeface="Times New Roman" pitchFamily="18" charset="0"/>
                <a:cs typeface="Times New Roman" pitchFamily="18" charset="0"/>
              </a:rPr>
              <a:t>Amit</a:t>
            </a:r>
            <a:r>
              <a:rPr lang="en-IN" b="1" dirty="0" smtClean="0">
                <a:latin typeface="Times New Roman" pitchFamily="18" charset="0"/>
                <a:cs typeface="Times New Roman" pitchFamily="18" charset="0"/>
              </a:rPr>
              <a:t> Singh, Mr. </a:t>
            </a:r>
            <a:r>
              <a:rPr lang="en-IN" b="1" dirty="0" err="1" smtClean="0">
                <a:latin typeface="Times New Roman" pitchFamily="18" charset="0"/>
                <a:cs typeface="Times New Roman" pitchFamily="18" charset="0"/>
              </a:rPr>
              <a:t>Anirudh</a:t>
            </a:r>
            <a:r>
              <a:rPr lang="en-IN" b="1" dirty="0" smtClean="0">
                <a:latin typeface="Times New Roman" pitchFamily="18" charset="0"/>
                <a:cs typeface="Times New Roman" pitchFamily="18" charset="0"/>
              </a:rPr>
              <a:t> Singh and Mr. </a:t>
            </a:r>
            <a:r>
              <a:rPr lang="en-IN" b="1" dirty="0" err="1" smtClean="0">
                <a:latin typeface="Times New Roman" pitchFamily="18" charset="0"/>
                <a:cs typeface="Times New Roman" pitchFamily="18" charset="0"/>
              </a:rPr>
              <a:t>Divyanshu</a:t>
            </a:r>
            <a:r>
              <a:rPr lang="en-IN" b="1" dirty="0" smtClean="0">
                <a:latin typeface="Times New Roman" pitchFamily="18" charset="0"/>
                <a:cs typeface="Times New Roman" pitchFamily="18" charset="0"/>
              </a:rPr>
              <a:t> </a:t>
            </a:r>
            <a:r>
              <a:rPr lang="en-IN" b="1" dirty="0" err="1" smtClean="0">
                <a:latin typeface="Times New Roman" pitchFamily="18" charset="0"/>
                <a:cs typeface="Times New Roman" pitchFamily="18" charset="0"/>
              </a:rPr>
              <a:t>Saini</a:t>
            </a:r>
            <a:r>
              <a:rPr lang="en-IN" b="1" dirty="0" smtClean="0">
                <a:latin typeface="Times New Roman" pitchFamily="18" charset="0"/>
                <a:cs typeface="Times New Roman" pitchFamily="18" charset="0"/>
              </a:rPr>
              <a:t> </a:t>
            </a:r>
            <a:r>
              <a:rPr lang="en-IN" dirty="0" smtClean="0">
                <a:latin typeface="Times New Roman" pitchFamily="18" charset="0"/>
                <a:cs typeface="Times New Roman" pitchFamily="18" charset="0"/>
              </a:rPr>
              <a:t>from 3</a:t>
            </a:r>
            <a:r>
              <a:rPr lang="en-IN" baseline="30000" dirty="0" smtClean="0">
                <a:latin typeface="Times New Roman" pitchFamily="18" charset="0"/>
                <a:cs typeface="Times New Roman" pitchFamily="18" charset="0"/>
              </a:rPr>
              <a:t>rd</a:t>
            </a:r>
            <a:r>
              <a:rPr lang="en-IN" dirty="0" smtClean="0">
                <a:latin typeface="Times New Roman" pitchFamily="18" charset="0"/>
                <a:cs typeface="Times New Roman" pitchFamily="18" charset="0"/>
              </a:rPr>
              <a:t> Year in the Department of Electrical Engineering  have participated in “Smart India </a:t>
            </a:r>
            <a:r>
              <a:rPr lang="en-IN" dirty="0" err="1" smtClean="0">
                <a:latin typeface="Times New Roman" pitchFamily="18" charset="0"/>
                <a:cs typeface="Times New Roman" pitchFamily="18" charset="0"/>
              </a:rPr>
              <a:t>Hackathon</a:t>
            </a:r>
            <a:r>
              <a:rPr lang="en-IN" dirty="0" smtClean="0">
                <a:latin typeface="Times New Roman" pitchFamily="18" charset="0"/>
                <a:cs typeface="Times New Roman" pitchFamily="18" charset="0"/>
              </a:rPr>
              <a:t> 2018” in </a:t>
            </a:r>
            <a:r>
              <a:rPr lang="en-IN" dirty="0" err="1" smtClean="0">
                <a:latin typeface="Times New Roman" pitchFamily="18" charset="0"/>
                <a:cs typeface="Times New Roman" pitchFamily="18" charset="0"/>
              </a:rPr>
              <a:t>Ahmedabad</a:t>
            </a:r>
            <a:r>
              <a:rPr lang="en-IN" dirty="0" smtClean="0">
                <a:latin typeface="Times New Roman" pitchFamily="18" charset="0"/>
                <a:cs typeface="Times New Roman" pitchFamily="18" charset="0"/>
              </a:rPr>
              <a:t> among 65 teams. Their team name was NCODERS and their problems was “Optimal Connectivity of Unconnected Villages through Roads in Rural Area (</a:t>
            </a:r>
            <a:r>
              <a:rPr lang="en-IN" dirty="0" err="1" smtClean="0">
                <a:latin typeface="Times New Roman" pitchFamily="18" charset="0"/>
                <a:cs typeface="Times New Roman" pitchFamily="18" charset="0"/>
              </a:rPr>
              <a:t>Uttarakhand</a:t>
            </a:r>
            <a:r>
              <a:rPr lang="en-IN"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Tree>
    <p:extLst>
      <p:ext uri="{BB962C8B-B14F-4D97-AF65-F5344CB8AC3E}">
        <p14:creationId xmlns="" xmlns:p14="http://schemas.microsoft.com/office/powerpoint/2010/main" val="16059095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5600688"/>
            <a:ext cx="6857986" cy="377189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04800" y="571500"/>
            <a:ext cx="6259612" cy="8420758"/>
          </a:xfrm>
          <a:prstGeom prst="rect">
            <a:avLst/>
          </a:prstGeom>
          <a:blipFill>
            <a:blip r:embed="rId4" cstate="print"/>
            <a:stretch>
              <a:fillRect/>
            </a:stretch>
          </a:blipFill>
        </p:spPr>
        <p:txBody>
          <a:bodyPr wrap="square" lIns="0" tIns="0" rIns="0" bIns="0" rtlCol="0"/>
          <a:lstStyle/>
          <a:p>
            <a:endParaRPr dirty="0"/>
          </a:p>
        </p:txBody>
      </p:sp>
      <p:sp>
        <p:nvSpPr>
          <p:cNvPr id="9" name="object 9"/>
          <p:cNvSpPr txBox="1"/>
          <p:nvPr/>
        </p:nvSpPr>
        <p:spPr>
          <a:xfrm>
            <a:off x="1096885" y="5709622"/>
            <a:ext cx="3117933" cy="517449"/>
          </a:xfrm>
          <a:prstGeom prst="rect">
            <a:avLst/>
          </a:prstGeom>
        </p:spPr>
        <p:txBody>
          <a:bodyPr vert="horz" wrap="square" lIns="0" tIns="139065" rIns="0" bIns="0" rtlCol="0">
            <a:spAutoFit/>
          </a:bodyPr>
          <a:lstStyle/>
          <a:p>
            <a:pPr marL="207645">
              <a:lnSpc>
                <a:spcPct val="100000"/>
              </a:lnSpc>
              <a:spcBef>
                <a:spcPts val="1095"/>
              </a:spcBef>
            </a:pPr>
            <a:r>
              <a:rPr sz="2450" i="1" spc="-30">
                <a:solidFill>
                  <a:srgbClr val="BF0000"/>
                </a:solidFill>
                <a:latin typeface="Palatino Linotype"/>
                <a:cs typeface="Palatino Linotype"/>
              </a:rPr>
              <a:t>Student</a:t>
            </a:r>
            <a:r>
              <a:rPr sz="2450" i="1" spc="-100">
                <a:solidFill>
                  <a:srgbClr val="BF0000"/>
                </a:solidFill>
                <a:latin typeface="Palatino Linotype"/>
                <a:cs typeface="Palatino Linotype"/>
              </a:rPr>
              <a:t> </a:t>
            </a:r>
            <a:r>
              <a:rPr sz="2450" i="1" spc="25" smtClean="0">
                <a:solidFill>
                  <a:srgbClr val="BF0000"/>
                </a:solidFill>
                <a:latin typeface="Palatino Linotype"/>
                <a:cs typeface="Palatino Linotype"/>
              </a:rPr>
              <a:t>Coordinator</a:t>
            </a:r>
            <a:r>
              <a:rPr lang="en-IN" sz="2450" i="1" spc="25" dirty="0" smtClean="0">
                <a:solidFill>
                  <a:srgbClr val="BF0000"/>
                </a:solidFill>
                <a:latin typeface="Palatino Linotype"/>
                <a:cs typeface="Palatino Linotype"/>
              </a:rPr>
              <a:t>s</a:t>
            </a:r>
            <a:endParaRPr sz="2450" dirty="0">
              <a:latin typeface="Palatino Linotype"/>
              <a:cs typeface="Palatino Linotype"/>
            </a:endParaRPr>
          </a:p>
        </p:txBody>
      </p:sp>
      <p:sp>
        <p:nvSpPr>
          <p:cNvPr id="13" name="object 13"/>
          <p:cNvSpPr txBox="1"/>
          <p:nvPr/>
        </p:nvSpPr>
        <p:spPr>
          <a:xfrm>
            <a:off x="815580" y="3001430"/>
            <a:ext cx="3119120" cy="289823"/>
          </a:xfrm>
          <a:prstGeom prst="rect">
            <a:avLst/>
          </a:prstGeom>
        </p:spPr>
        <p:txBody>
          <a:bodyPr vert="horz" wrap="square" lIns="0" tIns="12700" rIns="0" bIns="0" rtlCol="0">
            <a:spAutoFit/>
          </a:bodyPr>
          <a:lstStyle/>
          <a:p>
            <a:pPr marL="636269" indent="-285750">
              <a:lnSpc>
                <a:spcPct val="100000"/>
              </a:lnSpc>
              <a:spcBef>
                <a:spcPts val="1780"/>
              </a:spcBef>
              <a:buFont typeface="Wingdings" pitchFamily="2" charset="2"/>
              <a:buChar char="§"/>
              <a:tabLst>
                <a:tab pos="483870" algn="l"/>
              </a:tabLst>
            </a:pPr>
            <a:r>
              <a:rPr sz="1800" spc="-5" dirty="0" smtClean="0">
                <a:latin typeface="Calibri"/>
                <a:cs typeface="Calibri"/>
              </a:rPr>
              <a:t>Ms</a:t>
            </a:r>
            <a:r>
              <a:rPr sz="1800" spc="-5" dirty="0">
                <a:latin typeface="Calibri"/>
                <a:cs typeface="Calibri"/>
              </a:rPr>
              <a:t>. </a:t>
            </a:r>
            <a:r>
              <a:rPr sz="1800" spc="-5" dirty="0" err="1">
                <a:latin typeface="Calibri"/>
                <a:cs typeface="Calibri"/>
              </a:rPr>
              <a:t>Ravita</a:t>
            </a:r>
            <a:r>
              <a:rPr sz="1800" spc="-20" dirty="0">
                <a:latin typeface="Calibri"/>
                <a:cs typeface="Calibri"/>
              </a:rPr>
              <a:t> </a:t>
            </a:r>
            <a:r>
              <a:rPr sz="1800" spc="-5" dirty="0" err="1">
                <a:latin typeface="Calibri"/>
                <a:cs typeface="Calibri"/>
              </a:rPr>
              <a:t>Saraswat</a:t>
            </a:r>
            <a:endParaRPr sz="1800" dirty="0">
              <a:latin typeface="Calibri"/>
              <a:cs typeface="Calibri"/>
            </a:endParaRPr>
          </a:p>
        </p:txBody>
      </p:sp>
      <p:sp>
        <p:nvSpPr>
          <p:cNvPr id="14" name="object 14"/>
          <p:cNvSpPr txBox="1"/>
          <p:nvPr/>
        </p:nvSpPr>
        <p:spPr>
          <a:xfrm>
            <a:off x="530223" y="889505"/>
            <a:ext cx="2345690" cy="391160"/>
          </a:xfrm>
          <a:prstGeom prst="rect">
            <a:avLst/>
          </a:prstGeom>
        </p:spPr>
        <p:txBody>
          <a:bodyPr vert="horz" wrap="square" lIns="0" tIns="12700" rIns="0" bIns="0" rtlCol="0">
            <a:spAutoFit/>
          </a:bodyPr>
          <a:lstStyle/>
          <a:p>
            <a:pPr marL="12700">
              <a:lnSpc>
                <a:spcPct val="100000"/>
              </a:lnSpc>
              <a:spcBef>
                <a:spcPts val="100"/>
              </a:spcBef>
            </a:pPr>
            <a:r>
              <a:rPr sz="2400" spc="-245" dirty="0">
                <a:solidFill>
                  <a:srgbClr val="622323"/>
                </a:solidFill>
                <a:latin typeface="Times New Roman"/>
                <a:cs typeface="Times New Roman"/>
              </a:rPr>
              <a:t>EDITORIAL</a:t>
            </a:r>
            <a:r>
              <a:rPr sz="2400" spc="-165" dirty="0">
                <a:solidFill>
                  <a:srgbClr val="622323"/>
                </a:solidFill>
                <a:latin typeface="Times New Roman"/>
                <a:cs typeface="Times New Roman"/>
              </a:rPr>
              <a:t> </a:t>
            </a:r>
            <a:r>
              <a:rPr sz="2400" spc="-250" dirty="0">
                <a:solidFill>
                  <a:srgbClr val="622323"/>
                </a:solidFill>
                <a:latin typeface="Times New Roman"/>
                <a:cs typeface="Times New Roman"/>
              </a:rPr>
              <a:t>BOARD</a:t>
            </a:r>
            <a:endParaRPr sz="2400">
              <a:latin typeface="Times New Roman"/>
              <a:cs typeface="Times New Roman"/>
            </a:endParaRPr>
          </a:p>
        </p:txBody>
      </p:sp>
      <p:sp>
        <p:nvSpPr>
          <p:cNvPr id="15" name="object 15"/>
          <p:cNvSpPr/>
          <p:nvPr/>
        </p:nvSpPr>
        <p:spPr>
          <a:xfrm>
            <a:off x="0" y="0"/>
            <a:ext cx="1343022" cy="952498"/>
          </a:xfrm>
          <a:prstGeom prst="rect">
            <a:avLst/>
          </a:prstGeom>
          <a:blipFill>
            <a:blip r:embed="rId5" cstate="print"/>
            <a:stretch>
              <a:fillRect/>
            </a:stretch>
          </a:blipFill>
        </p:spPr>
        <p:txBody>
          <a:bodyPr wrap="square" lIns="0" tIns="0" rIns="0" bIns="0" rtlCol="0"/>
          <a:lstStyle/>
          <a:p>
            <a:endParaRPr/>
          </a:p>
        </p:txBody>
      </p:sp>
      <p:sp>
        <p:nvSpPr>
          <p:cNvPr id="16" name="object 16"/>
          <p:cNvSpPr txBox="1"/>
          <p:nvPr/>
        </p:nvSpPr>
        <p:spPr>
          <a:xfrm>
            <a:off x="428604" y="185706"/>
            <a:ext cx="508206"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03</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17" name="TextBox 16"/>
          <p:cNvSpPr txBox="1"/>
          <p:nvPr/>
        </p:nvSpPr>
        <p:spPr>
          <a:xfrm>
            <a:off x="1371600" y="2171700"/>
            <a:ext cx="3124200" cy="461665"/>
          </a:xfrm>
          <a:prstGeom prst="rect">
            <a:avLst/>
          </a:prstGeom>
          <a:noFill/>
        </p:spPr>
        <p:txBody>
          <a:bodyPr wrap="square" rtlCol="0">
            <a:spAutoFit/>
          </a:bodyPr>
          <a:lstStyle/>
          <a:p>
            <a:pPr marL="207645">
              <a:lnSpc>
                <a:spcPct val="100000"/>
              </a:lnSpc>
              <a:spcBef>
                <a:spcPts val="1095"/>
              </a:spcBef>
            </a:pPr>
            <a:r>
              <a:rPr lang="en-US" sz="2400" i="1" spc="-30" dirty="0">
                <a:solidFill>
                  <a:srgbClr val="BF0000"/>
                </a:solidFill>
                <a:latin typeface="Palatino Linotype"/>
                <a:cs typeface="Palatino Linotype"/>
              </a:rPr>
              <a:t>Faculty </a:t>
            </a:r>
            <a:r>
              <a:rPr lang="en-US" sz="2400" i="1" spc="25" dirty="0" smtClean="0">
                <a:solidFill>
                  <a:srgbClr val="BF0000"/>
                </a:solidFill>
                <a:latin typeface="Palatino Linotype"/>
                <a:cs typeface="Palatino Linotype"/>
              </a:rPr>
              <a:t>Coordinators</a:t>
            </a:r>
            <a:endParaRPr lang="en-US" sz="2400" dirty="0">
              <a:latin typeface="Palatino Linotype"/>
              <a:cs typeface="Palatino Linotype"/>
            </a:endParaRPr>
          </a:p>
        </p:txBody>
      </p:sp>
      <p:pic>
        <p:nvPicPr>
          <p:cNvPr id="4098" name="Picture 2" descr="C:\Users\EE25\Desktop\ravita.png"/>
          <p:cNvPicPr>
            <a:picLocks noChangeAspect="1" noChangeArrowheads="1"/>
          </p:cNvPicPr>
          <p:nvPr/>
        </p:nvPicPr>
        <p:blipFill>
          <a:blip r:embed="rId6" cstate="print"/>
          <a:srcRect/>
          <a:stretch>
            <a:fillRect/>
          </a:stretch>
        </p:blipFill>
        <p:spPr bwMode="auto">
          <a:xfrm>
            <a:off x="1256663" y="3583386"/>
            <a:ext cx="1619250" cy="2095500"/>
          </a:xfrm>
          <a:prstGeom prst="rect">
            <a:avLst/>
          </a:prstGeom>
        </p:spPr>
        <p:style>
          <a:lnRef idx="0">
            <a:schemeClr val="dk1"/>
          </a:lnRef>
          <a:fillRef idx="3">
            <a:schemeClr val="dk1"/>
          </a:fillRef>
          <a:effectRef idx="3">
            <a:schemeClr val="dk1"/>
          </a:effectRef>
          <a:fontRef idx="minor">
            <a:schemeClr val="lt1"/>
          </a:fontRef>
        </p:style>
      </p:pic>
      <p:pic>
        <p:nvPicPr>
          <p:cNvPr id="18" name="Picture 2" descr="C:\Users\JECRC\Downloads\IMG-20180129-WA0006.jpg"/>
          <p:cNvPicPr>
            <a:picLocks noChangeAspect="1" noChangeArrowheads="1"/>
          </p:cNvPicPr>
          <p:nvPr/>
        </p:nvPicPr>
        <p:blipFill>
          <a:blip r:embed="rId7"/>
          <a:srcRect/>
          <a:stretch>
            <a:fillRect/>
          </a:stretch>
        </p:blipFill>
        <p:spPr bwMode="auto">
          <a:xfrm>
            <a:off x="3886200" y="3619500"/>
            <a:ext cx="1600200" cy="2057400"/>
          </a:xfrm>
          <a:prstGeom prst="rect">
            <a:avLst/>
          </a:prstGeom>
          <a:ln/>
        </p:spPr>
        <p:style>
          <a:lnRef idx="0">
            <a:schemeClr val="dk1"/>
          </a:lnRef>
          <a:fillRef idx="3">
            <a:schemeClr val="dk1"/>
          </a:fillRef>
          <a:effectRef idx="3">
            <a:schemeClr val="dk1"/>
          </a:effectRef>
          <a:fontRef idx="minor">
            <a:schemeClr val="lt1"/>
          </a:fontRef>
        </p:style>
      </p:pic>
      <p:sp>
        <p:nvSpPr>
          <p:cNvPr id="20" name="TextBox 19"/>
          <p:cNvSpPr txBox="1"/>
          <p:nvPr/>
        </p:nvSpPr>
        <p:spPr>
          <a:xfrm>
            <a:off x="3519475" y="2996095"/>
            <a:ext cx="2667000" cy="369332"/>
          </a:xfrm>
          <a:prstGeom prst="rect">
            <a:avLst/>
          </a:prstGeom>
          <a:noFill/>
        </p:spPr>
        <p:txBody>
          <a:bodyPr wrap="square" rtlCol="0">
            <a:spAutoFit/>
          </a:bodyPr>
          <a:lstStyle/>
          <a:p>
            <a:pPr>
              <a:buFont typeface="Wingdings" pitchFamily="2" charset="2"/>
              <a:buChar char="§"/>
            </a:pPr>
            <a:r>
              <a:rPr lang="en-US" dirty="0" smtClean="0"/>
              <a:t> Ms. </a:t>
            </a:r>
            <a:r>
              <a:rPr lang="en-US" dirty="0" err="1" smtClean="0"/>
              <a:t>Yajusha</a:t>
            </a:r>
            <a:r>
              <a:rPr lang="en-US" dirty="0" smtClean="0"/>
              <a:t> Sharma</a:t>
            </a:r>
            <a:endParaRPr lang="en-US" dirty="0"/>
          </a:p>
        </p:txBody>
      </p:sp>
      <p:sp>
        <p:nvSpPr>
          <p:cNvPr id="22" name="Rectangle 21"/>
          <p:cNvSpPr/>
          <p:nvPr/>
        </p:nvSpPr>
        <p:spPr>
          <a:xfrm>
            <a:off x="1214422" y="6186498"/>
            <a:ext cx="1714512" cy="646331"/>
          </a:xfrm>
          <a:prstGeom prst="rect">
            <a:avLst/>
          </a:prstGeom>
        </p:spPr>
        <p:txBody>
          <a:bodyPr wrap="square">
            <a:spAutoFit/>
          </a:bodyPr>
          <a:lstStyle/>
          <a:p>
            <a:pPr>
              <a:buFont typeface="Wingdings" pitchFamily="2" charset="2"/>
              <a:buChar char="§"/>
            </a:pPr>
            <a:r>
              <a:rPr lang="en-IN" spc="-5" dirty="0" err="1" smtClean="0">
                <a:cs typeface="Calibri"/>
              </a:rPr>
              <a:t>Isha</a:t>
            </a:r>
            <a:r>
              <a:rPr lang="en-IN" spc="-5" dirty="0" smtClean="0">
                <a:cs typeface="Calibri"/>
              </a:rPr>
              <a:t> Jain</a:t>
            </a:r>
          </a:p>
          <a:p>
            <a:r>
              <a:rPr lang="en-IN" spc="-5" dirty="0" smtClean="0">
                <a:cs typeface="Calibri"/>
              </a:rPr>
              <a:t>(2</a:t>
            </a:r>
            <a:r>
              <a:rPr lang="en-IN" spc="-7" baseline="30092" dirty="0" smtClean="0">
                <a:cs typeface="Calibri"/>
              </a:rPr>
              <a:t>nd </a:t>
            </a:r>
            <a:r>
              <a:rPr lang="en-IN" spc="-5" dirty="0" smtClean="0">
                <a:cs typeface="Calibri"/>
              </a:rPr>
              <a:t>year)</a:t>
            </a:r>
            <a:endParaRPr lang="en-IN" dirty="0"/>
          </a:p>
        </p:txBody>
      </p:sp>
      <p:sp>
        <p:nvSpPr>
          <p:cNvPr id="24" name="Rectangle 23"/>
          <p:cNvSpPr/>
          <p:nvPr/>
        </p:nvSpPr>
        <p:spPr>
          <a:xfrm>
            <a:off x="3857628" y="6186498"/>
            <a:ext cx="2071702" cy="651845"/>
          </a:xfrm>
          <a:prstGeom prst="rect">
            <a:avLst/>
          </a:prstGeom>
        </p:spPr>
        <p:txBody>
          <a:bodyPr wrap="square">
            <a:spAutoFit/>
          </a:bodyPr>
          <a:lstStyle/>
          <a:p>
            <a:pPr marL="12700" marR="5080" indent="33020">
              <a:lnSpc>
                <a:spcPct val="100699"/>
              </a:lnSpc>
              <a:spcBef>
                <a:spcPts val="85"/>
              </a:spcBef>
              <a:buFont typeface="Arial"/>
              <a:buChar char="▪"/>
              <a:tabLst>
                <a:tab pos="179070" algn="l"/>
              </a:tabLst>
            </a:pPr>
            <a:r>
              <a:rPr lang="en-IN" spc="-5" dirty="0" err="1" smtClean="0">
                <a:cs typeface="Calibri"/>
              </a:rPr>
              <a:t>Kanika</a:t>
            </a:r>
            <a:r>
              <a:rPr lang="en-IN" spc="-5" dirty="0" smtClean="0">
                <a:cs typeface="Calibri"/>
              </a:rPr>
              <a:t> </a:t>
            </a:r>
            <a:r>
              <a:rPr lang="en-IN" spc="-5" dirty="0" err="1" smtClean="0">
                <a:cs typeface="Calibri"/>
              </a:rPr>
              <a:t>Khandelwal</a:t>
            </a:r>
            <a:r>
              <a:rPr lang="en-IN" spc="-5" dirty="0" smtClean="0">
                <a:cs typeface="Calibri"/>
              </a:rPr>
              <a:t>  (2</a:t>
            </a:r>
            <a:r>
              <a:rPr lang="en-IN" spc="-7" baseline="30092" dirty="0" smtClean="0">
                <a:cs typeface="Calibri"/>
              </a:rPr>
              <a:t>nd</a:t>
            </a:r>
            <a:r>
              <a:rPr lang="en-IN" spc="-15" baseline="30092" dirty="0" smtClean="0">
                <a:cs typeface="Calibri"/>
              </a:rPr>
              <a:t> </a:t>
            </a:r>
            <a:r>
              <a:rPr lang="en-IN" spc="-5" dirty="0" smtClean="0">
                <a:cs typeface="Calibri"/>
              </a:rPr>
              <a:t>year)</a:t>
            </a:r>
            <a:endParaRPr lang="en-IN" dirty="0">
              <a:cs typeface="Calibri"/>
            </a:endParaRPr>
          </a:p>
        </p:txBody>
      </p:sp>
      <p:pic>
        <p:nvPicPr>
          <p:cNvPr id="3074" name="Picture 2" descr="C:\Users\Dell\Documents\Bluetooth Exchange Folder\IMG-20180413-WA0008.jpg"/>
          <p:cNvPicPr>
            <a:picLocks noChangeAspect="1" noChangeArrowheads="1"/>
          </p:cNvPicPr>
          <p:nvPr/>
        </p:nvPicPr>
        <p:blipFill>
          <a:blip r:embed="rId8" cstate="print"/>
          <a:srcRect/>
          <a:stretch>
            <a:fillRect/>
          </a:stretch>
        </p:blipFill>
        <p:spPr bwMode="auto">
          <a:xfrm flipH="1">
            <a:off x="1357298" y="6900878"/>
            <a:ext cx="1500199" cy="1785950"/>
          </a:xfrm>
          <a:prstGeom prst="rect">
            <a:avLst/>
          </a:prstGeom>
        </p:spPr>
        <p:style>
          <a:lnRef idx="0">
            <a:schemeClr val="dk1"/>
          </a:lnRef>
          <a:fillRef idx="3">
            <a:schemeClr val="dk1"/>
          </a:fillRef>
          <a:effectRef idx="3">
            <a:schemeClr val="dk1"/>
          </a:effectRef>
          <a:fontRef idx="minor">
            <a:schemeClr val="lt1"/>
          </a:fontRef>
        </p:style>
      </p:pic>
      <p:pic>
        <p:nvPicPr>
          <p:cNvPr id="3075" name="Picture 3" descr="C:\Users\Dell\Documents\Bluetooth Exchange Folder\IMG-20180413-WA0009.jpg"/>
          <p:cNvPicPr>
            <a:picLocks noChangeAspect="1" noChangeArrowheads="1"/>
          </p:cNvPicPr>
          <p:nvPr/>
        </p:nvPicPr>
        <p:blipFill>
          <a:blip r:embed="rId9" cstate="print"/>
          <a:srcRect/>
          <a:stretch>
            <a:fillRect/>
          </a:stretch>
        </p:blipFill>
        <p:spPr bwMode="auto">
          <a:xfrm>
            <a:off x="3929066" y="6900878"/>
            <a:ext cx="1391398" cy="1724335"/>
          </a:xfrm>
          <a:prstGeom prst="rect">
            <a:avLst/>
          </a:prstGeom>
        </p:spPr>
        <p:style>
          <a:lnRef idx="0">
            <a:schemeClr val="dk1"/>
          </a:lnRef>
          <a:fillRef idx="3">
            <a:schemeClr val="dk1"/>
          </a:fillRef>
          <a:effectRef idx="3">
            <a:schemeClr val="dk1"/>
          </a:effectRef>
          <a:fontRef idx="minor">
            <a:schemeClr val="lt1"/>
          </a:fontRef>
        </p:style>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185706"/>
            <a:ext cx="1343022" cy="952498"/>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357166" y="400020"/>
            <a:ext cx="555841"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03</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5" name="object 5"/>
          <p:cNvSpPr/>
          <p:nvPr/>
        </p:nvSpPr>
        <p:spPr>
          <a:xfrm>
            <a:off x="0" y="6210287"/>
            <a:ext cx="6857986" cy="3162293"/>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09600" y="876298"/>
            <a:ext cx="6095986" cy="8001002"/>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1495418" y="3711253"/>
            <a:ext cx="1476375" cy="575945"/>
          </a:xfrm>
          <a:prstGeom prst="rect">
            <a:avLst/>
          </a:prstGeom>
        </p:spPr>
        <p:txBody>
          <a:bodyPr vert="horz" wrap="square" lIns="0" tIns="10795" rIns="0" bIns="0" rtlCol="0">
            <a:spAutoFit/>
          </a:bodyPr>
          <a:lstStyle/>
          <a:p>
            <a:pPr marL="12700" marR="5080" indent="33020">
              <a:lnSpc>
                <a:spcPct val="100699"/>
              </a:lnSpc>
              <a:spcBef>
                <a:spcPts val="85"/>
              </a:spcBef>
              <a:buSzPct val="94444"/>
              <a:buFont typeface="Arial"/>
              <a:buChar char="▪"/>
              <a:tabLst>
                <a:tab pos="127635" algn="l"/>
              </a:tabLst>
            </a:pPr>
            <a:r>
              <a:rPr sz="1800" spc="-5" dirty="0">
                <a:latin typeface="Calibri"/>
                <a:cs typeface="Calibri"/>
              </a:rPr>
              <a:t>Ujjwal</a:t>
            </a:r>
            <a:r>
              <a:rPr sz="1800" spc="-95" dirty="0">
                <a:latin typeface="Calibri"/>
                <a:cs typeface="Calibri"/>
              </a:rPr>
              <a:t> </a:t>
            </a:r>
            <a:r>
              <a:rPr sz="1800" spc="-5" dirty="0">
                <a:latin typeface="Calibri"/>
                <a:cs typeface="Calibri"/>
              </a:rPr>
              <a:t>Sharma  (2</a:t>
            </a:r>
            <a:r>
              <a:rPr sz="1800" spc="-7" baseline="30092" dirty="0">
                <a:latin typeface="Calibri"/>
                <a:cs typeface="Calibri"/>
              </a:rPr>
              <a:t>nd </a:t>
            </a:r>
            <a:r>
              <a:rPr sz="1800" spc="-5" dirty="0">
                <a:latin typeface="Calibri"/>
                <a:cs typeface="Calibri"/>
              </a:rPr>
              <a:t>year)</a:t>
            </a:r>
            <a:endParaRPr sz="1800">
              <a:latin typeface="Calibri"/>
              <a:cs typeface="Calibri"/>
            </a:endParaRPr>
          </a:p>
        </p:txBody>
      </p:sp>
      <p:sp>
        <p:nvSpPr>
          <p:cNvPr id="12" name="object 12"/>
          <p:cNvSpPr txBox="1"/>
          <p:nvPr/>
        </p:nvSpPr>
        <p:spPr>
          <a:xfrm>
            <a:off x="3578217" y="3711948"/>
            <a:ext cx="1856739" cy="575945"/>
          </a:xfrm>
          <a:prstGeom prst="rect">
            <a:avLst/>
          </a:prstGeom>
        </p:spPr>
        <p:txBody>
          <a:bodyPr vert="horz" wrap="square" lIns="0" tIns="10795" rIns="0" bIns="0" rtlCol="0">
            <a:spAutoFit/>
          </a:bodyPr>
          <a:lstStyle/>
          <a:p>
            <a:pPr marL="12700" marR="5080" indent="33020">
              <a:lnSpc>
                <a:spcPct val="100699"/>
              </a:lnSpc>
              <a:spcBef>
                <a:spcPts val="85"/>
              </a:spcBef>
              <a:buFont typeface="Arial"/>
              <a:buChar char="▪"/>
              <a:tabLst>
                <a:tab pos="179070" algn="l"/>
              </a:tabLst>
            </a:pPr>
            <a:r>
              <a:rPr sz="1800" spc="-5" dirty="0">
                <a:latin typeface="Calibri"/>
                <a:cs typeface="Calibri"/>
              </a:rPr>
              <a:t>Shashwat</a:t>
            </a:r>
            <a:r>
              <a:rPr sz="1800" spc="-85" dirty="0">
                <a:latin typeface="Calibri"/>
                <a:cs typeface="Calibri"/>
              </a:rPr>
              <a:t> </a:t>
            </a:r>
            <a:r>
              <a:rPr sz="1800" spc="-5" dirty="0">
                <a:latin typeface="Calibri"/>
                <a:cs typeface="Calibri"/>
              </a:rPr>
              <a:t>Tripathi  (2</a:t>
            </a:r>
            <a:r>
              <a:rPr sz="1800" spc="-7" baseline="30092" dirty="0">
                <a:latin typeface="Calibri"/>
                <a:cs typeface="Calibri"/>
              </a:rPr>
              <a:t>nd </a:t>
            </a:r>
            <a:r>
              <a:rPr sz="1800" spc="-5" dirty="0">
                <a:latin typeface="Calibri"/>
                <a:cs typeface="Calibri"/>
              </a:rPr>
              <a:t>year)</a:t>
            </a:r>
            <a:endParaRPr sz="1800">
              <a:latin typeface="Calibri"/>
              <a:cs typeface="Calibri"/>
            </a:endParaRPr>
          </a:p>
        </p:txBody>
      </p:sp>
      <p:pic>
        <p:nvPicPr>
          <p:cNvPr id="6146" name="Picture 2" descr="C:\Users\EE25\Desktop\ravita.png"/>
          <p:cNvPicPr>
            <a:picLocks noChangeAspect="1" noChangeArrowheads="1"/>
          </p:cNvPicPr>
          <p:nvPr/>
        </p:nvPicPr>
        <p:blipFill>
          <a:blip r:embed="rId6" cstate="print"/>
          <a:srcRect/>
          <a:stretch>
            <a:fillRect/>
          </a:stretch>
        </p:blipFill>
        <p:spPr bwMode="auto">
          <a:xfrm>
            <a:off x="1447800" y="4762500"/>
            <a:ext cx="1619250" cy="1390650"/>
          </a:xfrm>
          <a:prstGeom prst="rect">
            <a:avLst/>
          </a:prstGeom>
        </p:spPr>
        <p:style>
          <a:lnRef idx="0">
            <a:schemeClr val="dk1"/>
          </a:lnRef>
          <a:fillRef idx="3">
            <a:schemeClr val="dk1"/>
          </a:fillRef>
          <a:effectRef idx="3">
            <a:schemeClr val="dk1"/>
          </a:effectRef>
          <a:fontRef idx="minor">
            <a:schemeClr val="lt1"/>
          </a:fontRef>
        </p:style>
      </p:pic>
      <p:pic>
        <p:nvPicPr>
          <p:cNvPr id="6147" name="Picture 3" descr="C:\Users\EE25\Desktop\ravita.png"/>
          <p:cNvPicPr>
            <a:picLocks noChangeAspect="1" noChangeArrowheads="1"/>
          </p:cNvPicPr>
          <p:nvPr/>
        </p:nvPicPr>
        <p:blipFill>
          <a:blip r:embed="rId7" cstate="print"/>
          <a:srcRect/>
          <a:stretch>
            <a:fillRect/>
          </a:stretch>
        </p:blipFill>
        <p:spPr bwMode="auto">
          <a:xfrm>
            <a:off x="3733800" y="4762500"/>
            <a:ext cx="1619250" cy="1390650"/>
          </a:xfrm>
          <a:prstGeom prst="rect">
            <a:avLst/>
          </a:prstGeom>
        </p:spPr>
        <p:style>
          <a:lnRef idx="0">
            <a:schemeClr val="dk1"/>
          </a:lnRef>
          <a:fillRef idx="3">
            <a:schemeClr val="dk1"/>
          </a:fillRef>
          <a:effectRef idx="3">
            <a:schemeClr val="dk1"/>
          </a:effectRef>
          <a:fontRef idx="minor">
            <a:schemeClr val="lt1"/>
          </a:fontRef>
        </p:style>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926828" y="510028"/>
            <a:ext cx="5931535" cy="0"/>
          </a:xfrm>
          <a:custGeom>
            <a:avLst/>
            <a:gdLst/>
            <a:ahLst/>
            <a:cxnLst/>
            <a:rect l="l" t="t" r="r" b="b"/>
            <a:pathLst>
              <a:path w="5931534">
                <a:moveTo>
                  <a:pt x="0" y="0"/>
                </a:moveTo>
                <a:lnTo>
                  <a:pt x="5931133" y="0"/>
                </a:lnTo>
              </a:path>
            </a:pathLst>
          </a:custGeom>
          <a:ln w="19024">
            <a:solidFill>
              <a:srgbClr val="FDFDFD"/>
            </a:solidFill>
          </a:ln>
        </p:spPr>
        <p:txBody>
          <a:bodyPr wrap="square" lIns="0" tIns="0" rIns="0" bIns="0" rtlCol="0"/>
          <a:lstStyle/>
          <a:p>
            <a:endParaRPr dirty="0"/>
          </a:p>
        </p:txBody>
      </p:sp>
      <p:sp>
        <p:nvSpPr>
          <p:cNvPr id="4" name="object 4"/>
          <p:cNvSpPr/>
          <p:nvPr/>
        </p:nvSpPr>
        <p:spPr>
          <a:xfrm>
            <a:off x="0" y="510028"/>
            <a:ext cx="328295" cy="0"/>
          </a:xfrm>
          <a:custGeom>
            <a:avLst/>
            <a:gdLst/>
            <a:ahLst/>
            <a:cxnLst/>
            <a:rect l="l" t="t" r="r" b="b"/>
            <a:pathLst>
              <a:path w="328295">
                <a:moveTo>
                  <a:pt x="0" y="0"/>
                </a:moveTo>
                <a:lnTo>
                  <a:pt x="328101" y="0"/>
                </a:lnTo>
              </a:path>
            </a:pathLst>
          </a:custGeom>
          <a:ln w="19024">
            <a:solidFill>
              <a:srgbClr val="FDFDFD"/>
            </a:solidFill>
          </a:ln>
        </p:spPr>
        <p:txBody>
          <a:bodyPr wrap="square" lIns="0" tIns="0" rIns="0" bIns="0" rtlCol="0"/>
          <a:lstStyle/>
          <a:p>
            <a:endParaRPr dirty="0"/>
          </a:p>
        </p:txBody>
      </p:sp>
      <p:sp>
        <p:nvSpPr>
          <p:cNvPr id="5" name="object 5"/>
          <p:cNvSpPr/>
          <p:nvPr/>
        </p:nvSpPr>
        <p:spPr>
          <a:xfrm>
            <a:off x="0" y="5865013"/>
            <a:ext cx="6857986" cy="3507567"/>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328104" y="190143"/>
            <a:ext cx="598805" cy="592455"/>
          </a:xfrm>
          <a:custGeom>
            <a:avLst/>
            <a:gdLst/>
            <a:ahLst/>
            <a:cxnLst/>
            <a:rect l="l" t="t" r="r" b="b"/>
            <a:pathLst>
              <a:path w="598805" h="592455">
                <a:moveTo>
                  <a:pt x="0" y="0"/>
                </a:moveTo>
                <a:lnTo>
                  <a:pt x="598723" y="0"/>
                </a:lnTo>
                <a:lnTo>
                  <a:pt x="598723" y="592197"/>
                </a:lnTo>
                <a:lnTo>
                  <a:pt x="0" y="592197"/>
                </a:lnTo>
                <a:lnTo>
                  <a:pt x="0" y="0"/>
                </a:lnTo>
                <a:close/>
              </a:path>
            </a:pathLst>
          </a:custGeom>
          <a:solidFill>
            <a:srgbClr val="FDFDFD"/>
          </a:solidFill>
        </p:spPr>
        <p:txBody>
          <a:bodyPr wrap="square" lIns="0" tIns="0" rIns="0" bIns="0" rtlCol="0"/>
          <a:lstStyle/>
          <a:p>
            <a:endParaRPr dirty="0"/>
          </a:p>
        </p:txBody>
      </p:sp>
      <p:sp>
        <p:nvSpPr>
          <p:cNvPr id="7" name="object 7"/>
          <p:cNvSpPr/>
          <p:nvPr/>
        </p:nvSpPr>
        <p:spPr>
          <a:xfrm>
            <a:off x="302729" y="644656"/>
            <a:ext cx="6259607" cy="8420750"/>
          </a:xfrm>
          <a:prstGeom prst="rect">
            <a:avLst/>
          </a:prstGeom>
          <a:blipFill>
            <a:blip r:embed="rId4" cstate="print"/>
            <a:stretch>
              <a:fillRect/>
            </a:stretch>
          </a:blipFill>
        </p:spPr>
        <p:txBody>
          <a:bodyPr wrap="square" lIns="0" tIns="0" rIns="0" bIns="0" rtlCol="0"/>
          <a:lstStyle/>
          <a:p>
            <a:endParaRPr dirty="0"/>
          </a:p>
        </p:txBody>
      </p:sp>
      <p:sp>
        <p:nvSpPr>
          <p:cNvPr id="8" name="object 8"/>
          <p:cNvSpPr/>
          <p:nvPr/>
        </p:nvSpPr>
        <p:spPr>
          <a:xfrm>
            <a:off x="4226041" y="1306217"/>
            <a:ext cx="1318895" cy="1553210"/>
          </a:xfrm>
          <a:custGeom>
            <a:avLst/>
            <a:gdLst/>
            <a:ahLst/>
            <a:cxnLst/>
            <a:rect l="l" t="t" r="r" b="b"/>
            <a:pathLst>
              <a:path w="1318895" h="1553210">
                <a:moveTo>
                  <a:pt x="1170797" y="0"/>
                </a:moveTo>
                <a:lnTo>
                  <a:pt x="147874" y="0"/>
                </a:lnTo>
                <a:lnTo>
                  <a:pt x="101274" y="7559"/>
                </a:lnTo>
                <a:lnTo>
                  <a:pt x="60699" y="28617"/>
                </a:lnTo>
                <a:lnTo>
                  <a:pt x="28624" y="60692"/>
                </a:lnTo>
                <a:lnTo>
                  <a:pt x="7574" y="101269"/>
                </a:lnTo>
                <a:lnTo>
                  <a:pt x="0" y="147877"/>
                </a:lnTo>
                <a:lnTo>
                  <a:pt x="0" y="1404952"/>
                </a:lnTo>
                <a:lnTo>
                  <a:pt x="7574" y="1451577"/>
                </a:lnTo>
                <a:lnTo>
                  <a:pt x="28624" y="1492151"/>
                </a:lnTo>
                <a:lnTo>
                  <a:pt x="60699" y="1524201"/>
                </a:lnTo>
                <a:lnTo>
                  <a:pt x="101274" y="1545276"/>
                </a:lnTo>
                <a:lnTo>
                  <a:pt x="147874" y="1552851"/>
                </a:lnTo>
                <a:lnTo>
                  <a:pt x="1170797" y="1552851"/>
                </a:lnTo>
                <a:lnTo>
                  <a:pt x="1217422" y="1545276"/>
                </a:lnTo>
                <a:lnTo>
                  <a:pt x="1257997" y="1524201"/>
                </a:lnTo>
                <a:lnTo>
                  <a:pt x="1290072" y="1492151"/>
                </a:lnTo>
                <a:lnTo>
                  <a:pt x="1311122" y="1451577"/>
                </a:lnTo>
                <a:lnTo>
                  <a:pt x="1318697" y="1404952"/>
                </a:lnTo>
                <a:lnTo>
                  <a:pt x="1318697" y="147877"/>
                </a:lnTo>
                <a:lnTo>
                  <a:pt x="1311122" y="101269"/>
                </a:lnTo>
                <a:lnTo>
                  <a:pt x="1290072" y="60692"/>
                </a:lnTo>
                <a:lnTo>
                  <a:pt x="1257997" y="28617"/>
                </a:lnTo>
                <a:lnTo>
                  <a:pt x="1217422" y="7559"/>
                </a:lnTo>
                <a:lnTo>
                  <a:pt x="1170797" y="0"/>
                </a:lnTo>
                <a:close/>
              </a:path>
            </a:pathLst>
          </a:custGeom>
          <a:ln w="9524">
            <a:solidFill>
              <a:srgbClr val="A8AAAE"/>
            </a:solidFill>
          </a:ln>
        </p:spPr>
        <p:txBody>
          <a:bodyPr wrap="square" lIns="0" tIns="0" rIns="0" bIns="0" rtlCol="0"/>
          <a:lstStyle/>
          <a:p>
            <a:endParaRPr dirty="0"/>
          </a:p>
        </p:txBody>
      </p:sp>
      <p:sp>
        <p:nvSpPr>
          <p:cNvPr id="9" name="object 9"/>
          <p:cNvSpPr/>
          <p:nvPr/>
        </p:nvSpPr>
        <p:spPr>
          <a:xfrm>
            <a:off x="4355416" y="2891744"/>
            <a:ext cx="1273810" cy="79375"/>
          </a:xfrm>
          <a:custGeom>
            <a:avLst/>
            <a:gdLst/>
            <a:ahLst/>
            <a:cxnLst/>
            <a:rect l="l" t="t" r="r" b="b"/>
            <a:pathLst>
              <a:path w="1273810" h="79375">
                <a:moveTo>
                  <a:pt x="1153572" y="78849"/>
                </a:moveTo>
                <a:lnTo>
                  <a:pt x="130649" y="78849"/>
                </a:lnTo>
                <a:lnTo>
                  <a:pt x="89924" y="73099"/>
                </a:lnTo>
                <a:lnTo>
                  <a:pt x="53499" y="56974"/>
                </a:lnTo>
                <a:lnTo>
                  <a:pt x="22974" y="32074"/>
                </a:lnTo>
                <a:lnTo>
                  <a:pt x="0" y="0"/>
                </a:lnTo>
                <a:lnTo>
                  <a:pt x="15999" y="7324"/>
                </a:lnTo>
                <a:lnTo>
                  <a:pt x="32924" y="12724"/>
                </a:lnTo>
                <a:lnTo>
                  <a:pt x="50649" y="16074"/>
                </a:lnTo>
                <a:lnTo>
                  <a:pt x="69024" y="17224"/>
                </a:lnTo>
                <a:lnTo>
                  <a:pt x="1273322" y="17224"/>
                </a:lnTo>
                <a:lnTo>
                  <a:pt x="1272822" y="18149"/>
                </a:lnTo>
                <a:lnTo>
                  <a:pt x="1240772" y="50224"/>
                </a:lnTo>
                <a:lnTo>
                  <a:pt x="1200197" y="71274"/>
                </a:lnTo>
                <a:lnTo>
                  <a:pt x="1153572" y="78849"/>
                </a:lnTo>
                <a:close/>
              </a:path>
            </a:pathLst>
          </a:custGeom>
          <a:solidFill>
            <a:srgbClr val="FDC32A"/>
          </a:solidFill>
        </p:spPr>
        <p:txBody>
          <a:bodyPr wrap="square" lIns="0" tIns="0" rIns="0" bIns="0" rtlCol="0"/>
          <a:lstStyle/>
          <a:p>
            <a:endParaRPr dirty="0"/>
          </a:p>
        </p:txBody>
      </p:sp>
      <p:sp>
        <p:nvSpPr>
          <p:cNvPr id="10" name="object 10"/>
          <p:cNvSpPr/>
          <p:nvPr/>
        </p:nvSpPr>
        <p:spPr>
          <a:xfrm>
            <a:off x="5447364" y="1434969"/>
            <a:ext cx="209550" cy="1474470"/>
          </a:xfrm>
          <a:custGeom>
            <a:avLst/>
            <a:gdLst/>
            <a:ahLst/>
            <a:cxnLst/>
            <a:rect l="l" t="t" r="r" b="b"/>
            <a:pathLst>
              <a:path w="209550" h="1474470">
                <a:moveTo>
                  <a:pt x="181374" y="1473999"/>
                </a:moveTo>
                <a:lnTo>
                  <a:pt x="0" y="1473999"/>
                </a:lnTo>
                <a:lnTo>
                  <a:pt x="46624" y="1466424"/>
                </a:lnTo>
                <a:lnTo>
                  <a:pt x="87199" y="1445374"/>
                </a:lnTo>
                <a:lnTo>
                  <a:pt x="119274" y="1413299"/>
                </a:lnTo>
                <a:lnTo>
                  <a:pt x="140324" y="1372724"/>
                </a:lnTo>
                <a:lnTo>
                  <a:pt x="147899" y="1326099"/>
                </a:lnTo>
                <a:lnTo>
                  <a:pt x="147899" y="69044"/>
                </a:lnTo>
                <a:lnTo>
                  <a:pt x="146749" y="50649"/>
                </a:lnTo>
                <a:lnTo>
                  <a:pt x="143399" y="32922"/>
                </a:lnTo>
                <a:lnTo>
                  <a:pt x="137999" y="15987"/>
                </a:lnTo>
                <a:lnTo>
                  <a:pt x="130674" y="0"/>
                </a:lnTo>
                <a:lnTo>
                  <a:pt x="162724" y="22977"/>
                </a:lnTo>
                <a:lnTo>
                  <a:pt x="187649" y="53492"/>
                </a:lnTo>
                <a:lnTo>
                  <a:pt x="203774" y="89934"/>
                </a:lnTo>
                <a:lnTo>
                  <a:pt x="209524" y="130667"/>
                </a:lnTo>
                <a:lnTo>
                  <a:pt x="209524" y="1387724"/>
                </a:lnTo>
                <a:lnTo>
                  <a:pt x="201949" y="1434349"/>
                </a:lnTo>
                <a:lnTo>
                  <a:pt x="181374" y="1473999"/>
                </a:lnTo>
                <a:close/>
              </a:path>
            </a:pathLst>
          </a:custGeom>
          <a:solidFill>
            <a:srgbClr val="FDC32A"/>
          </a:solidFill>
        </p:spPr>
        <p:txBody>
          <a:bodyPr wrap="square" lIns="0" tIns="0" rIns="0" bIns="0" rtlCol="0"/>
          <a:lstStyle/>
          <a:p>
            <a:endParaRPr dirty="0"/>
          </a:p>
        </p:txBody>
      </p:sp>
      <p:sp>
        <p:nvSpPr>
          <p:cNvPr id="11" name="object 11"/>
          <p:cNvSpPr txBox="1"/>
          <p:nvPr/>
        </p:nvSpPr>
        <p:spPr>
          <a:xfrm>
            <a:off x="1532521" y="2509490"/>
            <a:ext cx="953135" cy="374718"/>
          </a:xfrm>
          <a:prstGeom prst="rect">
            <a:avLst/>
          </a:prstGeom>
        </p:spPr>
        <p:txBody>
          <a:bodyPr vert="horz" wrap="square" lIns="0" tIns="12700" rIns="0" bIns="0" rtlCol="0">
            <a:spAutoFit/>
          </a:bodyPr>
          <a:lstStyle/>
          <a:p>
            <a:pPr marL="12700" marR="5080">
              <a:lnSpc>
                <a:spcPct val="111400"/>
              </a:lnSpc>
              <a:spcBef>
                <a:spcPts val="100"/>
              </a:spcBef>
            </a:pPr>
            <a:r>
              <a:rPr sz="1100" b="1" spc="-5" dirty="0">
                <a:solidFill>
                  <a:srgbClr val="363434"/>
                </a:solidFill>
                <a:latin typeface="Times New Roman" pitchFamily="18" charset="0"/>
                <a:cs typeface="Times New Roman" pitchFamily="18" charset="0"/>
              </a:rPr>
              <a:t>Director  JECRC,</a:t>
            </a:r>
            <a:r>
              <a:rPr sz="1100" b="1" spc="-90" dirty="0">
                <a:solidFill>
                  <a:srgbClr val="363434"/>
                </a:solidFill>
                <a:latin typeface="Times New Roman" pitchFamily="18" charset="0"/>
                <a:cs typeface="Times New Roman" pitchFamily="18" charset="0"/>
              </a:rPr>
              <a:t> </a:t>
            </a:r>
            <a:r>
              <a:rPr sz="1100" b="1" spc="-5" dirty="0">
                <a:solidFill>
                  <a:srgbClr val="363434"/>
                </a:solidFill>
                <a:latin typeface="Times New Roman" pitchFamily="18" charset="0"/>
                <a:cs typeface="Times New Roman" pitchFamily="18" charset="0"/>
              </a:rPr>
              <a:t>Jaipur</a:t>
            </a:r>
            <a:endParaRPr sz="1100" dirty="0">
              <a:latin typeface="Times New Roman" pitchFamily="18" charset="0"/>
              <a:cs typeface="Times New Roman" pitchFamily="18" charset="0"/>
            </a:endParaRPr>
          </a:p>
        </p:txBody>
      </p:sp>
      <p:sp>
        <p:nvSpPr>
          <p:cNvPr id="12" name="object 12"/>
          <p:cNvSpPr txBox="1"/>
          <p:nvPr/>
        </p:nvSpPr>
        <p:spPr>
          <a:xfrm>
            <a:off x="752218" y="3356524"/>
            <a:ext cx="4984115" cy="5378972"/>
          </a:xfrm>
          <a:prstGeom prst="rect">
            <a:avLst/>
          </a:prstGeom>
        </p:spPr>
        <p:txBody>
          <a:bodyPr vert="horz" wrap="square" lIns="0" tIns="14604" rIns="0" bIns="0" rtlCol="0">
            <a:spAutoFit/>
          </a:bodyPr>
          <a:lstStyle/>
          <a:p>
            <a:pPr algn="ctr">
              <a:lnSpc>
                <a:spcPct val="100000"/>
              </a:lnSpc>
              <a:spcBef>
                <a:spcPts val="114"/>
              </a:spcBef>
            </a:pPr>
            <a:r>
              <a:rPr sz="3500" i="1" spc="-565" dirty="0">
                <a:solidFill>
                  <a:srgbClr val="A02A2D"/>
                </a:solidFill>
                <a:latin typeface="Arial"/>
                <a:cs typeface="Arial"/>
              </a:rPr>
              <a:t>Message</a:t>
            </a:r>
            <a:endParaRPr sz="3500" dirty="0">
              <a:latin typeface="Arial"/>
              <a:cs typeface="Arial"/>
            </a:endParaRPr>
          </a:p>
          <a:p>
            <a:pPr>
              <a:lnSpc>
                <a:spcPct val="100000"/>
              </a:lnSpc>
            </a:pPr>
            <a:endParaRPr sz="3700" dirty="0">
              <a:latin typeface="Times New Roman"/>
              <a:cs typeface="Times New Roman"/>
            </a:endParaRPr>
          </a:p>
          <a:p>
            <a:pPr marL="24765" marR="15875" algn="just">
              <a:lnSpc>
                <a:spcPts val="1420"/>
              </a:lnSpc>
            </a:pPr>
            <a:r>
              <a:rPr sz="1200" spc="-5" dirty="0">
                <a:latin typeface="Times New Roman" pitchFamily="18" charset="0"/>
                <a:cs typeface="Times New Roman" pitchFamily="18" charset="0"/>
              </a:rPr>
              <a:t>The JECRC Foundation has been established with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view to  provide world class education to our young minds so that </a:t>
            </a:r>
            <a:r>
              <a:rPr sz="1200" spc="-5">
                <a:latin typeface="Times New Roman" pitchFamily="18" charset="0"/>
                <a:cs typeface="Times New Roman" pitchFamily="18" charset="0"/>
              </a:rPr>
              <a:t>they </a:t>
            </a:r>
            <a:r>
              <a:rPr sz="1200" spc="-5" smtClean="0">
                <a:latin typeface="Times New Roman" pitchFamily="18" charset="0"/>
                <a:cs typeface="Times New Roman" pitchFamily="18" charset="0"/>
              </a:rPr>
              <a:t>can</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shoulder </a:t>
            </a:r>
            <a:r>
              <a:rPr sz="1200" spc="-5" dirty="0">
                <a:latin typeface="Times New Roman" pitchFamily="18" charset="0"/>
                <a:cs typeface="Times New Roman" pitchFamily="18" charset="0"/>
              </a:rPr>
              <a:t>their global responsibilities in the years to</a:t>
            </a:r>
            <a:r>
              <a:rPr sz="1200" spc="-25" dirty="0">
                <a:latin typeface="Times New Roman" pitchFamily="18" charset="0"/>
                <a:cs typeface="Times New Roman" pitchFamily="18" charset="0"/>
              </a:rPr>
              <a:t> </a:t>
            </a:r>
            <a:r>
              <a:rPr sz="1200" spc="-5" dirty="0">
                <a:latin typeface="Times New Roman" pitchFamily="18" charset="0"/>
                <a:cs typeface="Times New Roman" pitchFamily="18" charset="0"/>
              </a:rPr>
              <a:t>come.</a:t>
            </a:r>
            <a:endParaRPr sz="1200" dirty="0">
              <a:latin typeface="Times New Roman" pitchFamily="18" charset="0"/>
              <a:cs typeface="Times New Roman" pitchFamily="18" charset="0"/>
            </a:endParaRPr>
          </a:p>
          <a:p>
            <a:pPr marL="24765" marR="13970" algn="just">
              <a:lnSpc>
                <a:spcPct val="99300"/>
              </a:lnSpc>
              <a:spcBef>
                <a:spcPts val="1220"/>
              </a:spcBef>
            </a:pPr>
            <a:r>
              <a:rPr sz="1200" spc="-5" dirty="0">
                <a:latin typeface="Times New Roman" pitchFamily="18" charset="0"/>
                <a:cs typeface="Times New Roman" pitchFamily="18" charset="0"/>
              </a:rPr>
              <a:t>The JECRC Foundation, now 18 years old, has established itself as  one of the leading self-financed colleges </a:t>
            </a:r>
            <a:r>
              <a:rPr sz="1200" spc="-5">
                <a:latin typeface="Times New Roman" pitchFamily="18" charset="0"/>
                <a:cs typeface="Times New Roman" pitchFamily="18" charset="0"/>
              </a:rPr>
              <a:t>in </a:t>
            </a:r>
            <a:r>
              <a:rPr sz="1200" spc="-5" smtClean="0">
                <a:latin typeface="Times New Roman" pitchFamily="18" charset="0"/>
                <a:cs typeface="Times New Roman" pitchFamily="18" charset="0"/>
              </a:rPr>
              <a:t>North</a:t>
            </a:r>
            <a:r>
              <a:rPr lang="en-IN" sz="1200" spc="-5" dirty="0" smtClean="0">
                <a:latin typeface="Times New Roman" pitchFamily="18" charset="0"/>
                <a:cs typeface="Times New Roman" pitchFamily="18" charset="0"/>
              </a:rPr>
              <a:t>en</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India. This has  been primarily due to the large significance that the college puts  on the teaching learning</a:t>
            </a:r>
            <a:r>
              <a:rPr sz="1200" spc="-10" dirty="0">
                <a:latin typeface="Times New Roman" pitchFamily="18" charset="0"/>
                <a:cs typeface="Times New Roman" pitchFamily="18" charset="0"/>
              </a:rPr>
              <a:t> </a:t>
            </a:r>
            <a:r>
              <a:rPr sz="1200" spc="-5" dirty="0">
                <a:latin typeface="Times New Roman" pitchFamily="18" charset="0"/>
                <a:cs typeface="Times New Roman" pitchFamily="18" charset="0"/>
              </a:rPr>
              <a:t>process.</a:t>
            </a:r>
            <a:endParaRPr sz="1200" dirty="0">
              <a:latin typeface="Times New Roman" pitchFamily="18" charset="0"/>
              <a:cs typeface="Times New Roman" pitchFamily="18" charset="0"/>
            </a:endParaRPr>
          </a:p>
          <a:p>
            <a:pPr>
              <a:lnSpc>
                <a:spcPct val="100000"/>
              </a:lnSpc>
              <a:spcBef>
                <a:spcPts val="45"/>
              </a:spcBef>
            </a:pPr>
            <a:endParaRPr sz="1300" dirty="0">
              <a:latin typeface="Times New Roman" pitchFamily="18" charset="0"/>
              <a:cs typeface="Times New Roman" pitchFamily="18" charset="0"/>
            </a:endParaRPr>
          </a:p>
          <a:p>
            <a:pPr marL="12700" marR="8890" algn="just">
              <a:lnSpc>
                <a:spcPct val="99300"/>
              </a:lnSpc>
            </a:pPr>
            <a:r>
              <a:rPr sz="1200" spc="-5" dirty="0">
                <a:latin typeface="Times New Roman" pitchFamily="18" charset="0"/>
                <a:cs typeface="Times New Roman" pitchFamily="18" charset="0"/>
              </a:rPr>
              <a:t>The focused areas at JECRC now, apart from teaching learning  and placement would be research </a:t>
            </a:r>
            <a:r>
              <a:rPr sz="1200" spc="-5">
                <a:latin typeface="Times New Roman" pitchFamily="18" charset="0"/>
                <a:cs typeface="Times New Roman" pitchFamily="18" charset="0"/>
              </a:rPr>
              <a:t>and </a:t>
            </a:r>
            <a:r>
              <a:rPr sz="1200" spc="-5" smtClean="0">
                <a:latin typeface="Times New Roman" pitchFamily="18" charset="0"/>
                <a:cs typeface="Times New Roman" pitchFamily="18" charset="0"/>
              </a:rPr>
              <a:t>development,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entrepreneurship </a:t>
            </a:r>
            <a:r>
              <a:rPr sz="1200" spc="-5" dirty="0">
                <a:latin typeface="Times New Roman" pitchFamily="18" charset="0"/>
                <a:cs typeface="Times New Roman" pitchFamily="18" charset="0"/>
              </a:rPr>
              <a:t>and outreach. We also strive to help our students  in maintaining and spreading the rich Indian culture and lead the  world as our country has done in the past. As you move ahead  and rise higher in your life, you must entrench yourself in this  </a:t>
            </a:r>
            <a:r>
              <a:rPr sz="1200" spc="-5">
                <a:latin typeface="Times New Roman" pitchFamily="18" charset="0"/>
                <a:cs typeface="Times New Roman" pitchFamily="18" charset="0"/>
              </a:rPr>
              <a:t>unique </a:t>
            </a:r>
            <a:r>
              <a:rPr lang="en-IN" sz="1200" spc="-5" dirty="0" smtClean="0">
                <a:latin typeface="Times New Roman" pitchFamily="18" charset="0"/>
                <a:cs typeface="Times New Roman" pitchFamily="18" charset="0"/>
              </a:rPr>
              <a:t>realm</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that our culture endows</a:t>
            </a:r>
            <a:r>
              <a:rPr sz="1200" spc="-10" dirty="0">
                <a:latin typeface="Times New Roman" pitchFamily="18" charset="0"/>
                <a:cs typeface="Times New Roman" pitchFamily="18" charset="0"/>
              </a:rPr>
              <a:t> </a:t>
            </a:r>
            <a:r>
              <a:rPr sz="1200" spc="-5" dirty="0">
                <a:latin typeface="Times New Roman" pitchFamily="18" charset="0"/>
                <a:cs typeface="Times New Roman" pitchFamily="18" charset="0"/>
              </a:rPr>
              <a:t>us.</a:t>
            </a:r>
            <a:endParaRPr sz="1200" dirty="0">
              <a:latin typeface="Times New Roman" pitchFamily="18" charset="0"/>
              <a:cs typeface="Times New Roman" pitchFamily="18" charset="0"/>
            </a:endParaRPr>
          </a:p>
          <a:p>
            <a:pPr>
              <a:lnSpc>
                <a:spcPct val="100000"/>
              </a:lnSpc>
            </a:pPr>
            <a:endParaRPr sz="1350" dirty="0">
              <a:latin typeface="Times New Roman" pitchFamily="18" charset="0"/>
              <a:cs typeface="Times New Roman" pitchFamily="18" charset="0"/>
            </a:endParaRPr>
          </a:p>
          <a:p>
            <a:pPr marL="24765" marR="17145" algn="just">
              <a:lnSpc>
                <a:spcPts val="1420"/>
              </a:lnSpc>
            </a:pPr>
            <a:r>
              <a:rPr sz="1200" dirty="0">
                <a:latin typeface="Times New Roman" pitchFamily="18" charset="0"/>
                <a:cs typeface="Times New Roman" pitchFamily="18" charset="0"/>
              </a:rPr>
              <a:t>I </a:t>
            </a:r>
            <a:r>
              <a:rPr sz="1200" spc="-5" dirty="0">
                <a:latin typeface="Times New Roman" pitchFamily="18" charset="0"/>
                <a:cs typeface="Times New Roman" pitchFamily="18" charset="0"/>
              </a:rPr>
              <a:t>wish to </a:t>
            </a:r>
            <a:r>
              <a:rPr sz="1200" spc="-5">
                <a:latin typeface="Times New Roman" pitchFamily="18" charset="0"/>
                <a:cs typeface="Times New Roman" pitchFamily="18" charset="0"/>
              </a:rPr>
              <a:t>convey </a:t>
            </a:r>
            <a:r>
              <a:rPr sz="1200" spc="-5" smtClean="0">
                <a:latin typeface="Times New Roman" pitchFamily="18" charset="0"/>
                <a:cs typeface="Times New Roman" pitchFamily="18" charset="0"/>
              </a:rPr>
              <a:t>m</a:t>
            </a:r>
            <a:r>
              <a:rPr lang="en-IN" sz="1200" spc="-5" dirty="0" smtClean="0">
                <a:latin typeface="Times New Roman" pitchFamily="18" charset="0"/>
                <a:cs typeface="Times New Roman" pitchFamily="18" charset="0"/>
              </a:rPr>
              <a:t>y</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greetings to all our Alumni and wish each </a:t>
            </a:r>
            <a:r>
              <a:rPr sz="1200" spc="-5">
                <a:latin typeface="Times New Roman" pitchFamily="18" charset="0"/>
                <a:cs typeface="Times New Roman" pitchFamily="18" charset="0"/>
              </a:rPr>
              <a:t>one </a:t>
            </a:r>
            <a:r>
              <a:rPr sz="1200" spc="-5" smtClean="0">
                <a:latin typeface="Times New Roman" pitchFamily="18" charset="0"/>
                <a:cs typeface="Times New Roman" pitchFamily="18" charset="0"/>
              </a:rPr>
              <a:t>of </a:t>
            </a:r>
            <a:r>
              <a:rPr sz="1200" spc="-5" dirty="0">
                <a:latin typeface="Times New Roman" pitchFamily="18" charset="0"/>
                <a:cs typeface="Times New Roman" pitchFamily="18" charset="0"/>
              </a:rPr>
              <a:t>them all success in their personal and professional</a:t>
            </a:r>
            <a:r>
              <a:rPr sz="1200" spc="-25" dirty="0">
                <a:latin typeface="Times New Roman" pitchFamily="18" charset="0"/>
                <a:cs typeface="Times New Roman" pitchFamily="18" charset="0"/>
              </a:rPr>
              <a:t> </a:t>
            </a:r>
            <a:r>
              <a:rPr sz="1200" spc="-5" dirty="0">
                <a:latin typeface="Times New Roman" pitchFamily="18" charset="0"/>
                <a:cs typeface="Times New Roman" pitchFamily="18" charset="0"/>
              </a:rPr>
              <a:t>lives.</a:t>
            </a:r>
            <a:endParaRPr sz="1200" dirty="0">
              <a:latin typeface="Times New Roman" pitchFamily="18" charset="0"/>
              <a:cs typeface="Times New Roman" pitchFamily="18" charset="0"/>
            </a:endParaRPr>
          </a:p>
          <a:p>
            <a:pPr algn="ctr">
              <a:lnSpc>
                <a:spcPct val="100000"/>
              </a:lnSpc>
              <a:spcBef>
                <a:spcPts val="1295"/>
              </a:spcBef>
            </a:pPr>
            <a:r>
              <a:rPr sz="1200" spc="-5" dirty="0">
                <a:latin typeface="Times New Roman" pitchFamily="18" charset="0"/>
                <a:cs typeface="Times New Roman" pitchFamily="18" charset="0"/>
              </a:rPr>
              <a:t>Best</a:t>
            </a:r>
            <a:r>
              <a:rPr sz="1200" spc="-10" dirty="0">
                <a:latin typeface="Times New Roman" pitchFamily="18" charset="0"/>
                <a:cs typeface="Times New Roman" pitchFamily="18" charset="0"/>
              </a:rPr>
              <a:t> </a:t>
            </a:r>
            <a:r>
              <a:rPr sz="1200" spc="-5" dirty="0">
                <a:latin typeface="Times New Roman" pitchFamily="18" charset="0"/>
                <a:cs typeface="Times New Roman" pitchFamily="18" charset="0"/>
              </a:rPr>
              <a:t>Wishes</a:t>
            </a:r>
            <a:endParaRPr sz="1200" dirty="0">
              <a:latin typeface="Times New Roman" pitchFamily="18" charset="0"/>
              <a:cs typeface="Times New Roman" pitchFamily="18" charset="0"/>
            </a:endParaRPr>
          </a:p>
          <a:p>
            <a:pPr>
              <a:lnSpc>
                <a:spcPct val="100000"/>
              </a:lnSpc>
              <a:spcBef>
                <a:spcPts val="20"/>
              </a:spcBef>
            </a:pPr>
            <a:endParaRPr sz="1600" dirty="0">
              <a:latin typeface="Times New Roman" pitchFamily="18" charset="0"/>
              <a:cs typeface="Times New Roman" pitchFamily="18" charset="0"/>
            </a:endParaRPr>
          </a:p>
          <a:p>
            <a:pPr marR="5080" algn="r">
              <a:lnSpc>
                <a:spcPct val="100000"/>
              </a:lnSpc>
            </a:pPr>
            <a:r>
              <a:rPr lang="en-IN" sz="1200" spc="-5" dirty="0" smtClean="0">
                <a:latin typeface="Times New Roman" pitchFamily="18" charset="0"/>
                <a:cs typeface="Times New Roman" pitchFamily="18" charset="0"/>
              </a:rPr>
              <a:t>Mr. </a:t>
            </a:r>
            <a:r>
              <a:rPr sz="1200" spc="-5" smtClean="0">
                <a:latin typeface="Times New Roman" pitchFamily="18" charset="0"/>
                <a:cs typeface="Times New Roman" pitchFamily="18" charset="0"/>
              </a:rPr>
              <a:t>Arpit</a:t>
            </a:r>
            <a:r>
              <a:rPr sz="1200" spc="-85" smtClean="0">
                <a:latin typeface="Times New Roman" pitchFamily="18" charset="0"/>
                <a:cs typeface="Times New Roman" pitchFamily="18" charset="0"/>
              </a:rPr>
              <a:t> </a:t>
            </a:r>
            <a:r>
              <a:rPr sz="1200" spc="-5" smtClean="0">
                <a:latin typeface="Times New Roman" pitchFamily="18" charset="0"/>
                <a:cs typeface="Times New Roman" pitchFamily="18" charset="0"/>
              </a:rPr>
              <a:t>Agrawal</a:t>
            </a:r>
            <a:endParaRPr lang="en-IN" sz="1200" spc="-5" dirty="0" smtClean="0">
              <a:latin typeface="Times New Roman" pitchFamily="18" charset="0"/>
              <a:cs typeface="Times New Roman" pitchFamily="18" charset="0"/>
            </a:endParaRPr>
          </a:p>
          <a:p>
            <a:pPr marR="5080" algn="r">
              <a:lnSpc>
                <a:spcPct val="100000"/>
              </a:lnSpc>
            </a:pPr>
            <a:r>
              <a:rPr lang="en-IN" sz="1200" spc="-5" dirty="0" smtClean="0">
                <a:latin typeface="Times New Roman" pitchFamily="18" charset="0"/>
                <a:cs typeface="Times New Roman" pitchFamily="18" charset="0"/>
              </a:rPr>
              <a:t>Director </a:t>
            </a:r>
          </a:p>
          <a:p>
            <a:pPr marR="5080" algn="r">
              <a:lnSpc>
                <a:spcPct val="100000"/>
              </a:lnSpc>
            </a:pPr>
            <a:r>
              <a:rPr lang="en-IN" sz="1200" spc="-5" dirty="0" smtClean="0">
                <a:latin typeface="Times New Roman" pitchFamily="18" charset="0"/>
                <a:cs typeface="Times New Roman" pitchFamily="18" charset="0"/>
              </a:rPr>
              <a:t>JECRC, </a:t>
            </a:r>
            <a:r>
              <a:rPr lang="en-IN" sz="1200" spc="-5" dirty="0" err="1" smtClean="0">
                <a:latin typeface="Times New Roman" pitchFamily="18" charset="0"/>
                <a:cs typeface="Times New Roman" pitchFamily="18" charset="0"/>
              </a:rPr>
              <a:t>Jaipur</a:t>
            </a:r>
            <a:endParaRPr sz="1200" dirty="0">
              <a:latin typeface="Times New Roman" pitchFamily="18" charset="0"/>
              <a:cs typeface="Times New Roman" pitchFamily="18" charset="0"/>
            </a:endParaRPr>
          </a:p>
        </p:txBody>
      </p:sp>
      <p:sp>
        <p:nvSpPr>
          <p:cNvPr id="14" name="object 14"/>
          <p:cNvSpPr/>
          <p:nvPr/>
        </p:nvSpPr>
        <p:spPr>
          <a:xfrm>
            <a:off x="0" y="0"/>
            <a:ext cx="1343032" cy="952498"/>
          </a:xfrm>
          <a:prstGeom prst="rect">
            <a:avLst/>
          </a:prstGeom>
          <a:blipFill>
            <a:blip r:embed="rId5" cstate="print"/>
            <a:stretch>
              <a:fillRect/>
            </a:stretch>
          </a:blipFill>
        </p:spPr>
        <p:txBody>
          <a:bodyPr wrap="square" lIns="0" tIns="0" rIns="0" bIns="0" rtlCol="0"/>
          <a:lstStyle/>
          <a:p>
            <a:endParaRPr dirty="0"/>
          </a:p>
        </p:txBody>
      </p:sp>
      <p:sp>
        <p:nvSpPr>
          <p:cNvPr id="15" name="object 15"/>
          <p:cNvSpPr txBox="1"/>
          <p:nvPr/>
        </p:nvSpPr>
        <p:spPr>
          <a:xfrm>
            <a:off x="353671" y="224408"/>
            <a:ext cx="58318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03</a:t>
            </a:r>
            <a:r>
              <a:rPr lang="en-US" sz="1400" b="1" spc="-5" dirty="0" smtClean="0">
                <a:latin typeface="Calibri"/>
                <a:cs typeface="Calibri"/>
              </a:rPr>
              <a:t>/</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pic>
        <p:nvPicPr>
          <p:cNvPr id="3074" name="Picture 2" descr="C:\Users\EE25\Desktop\ullu image.png"/>
          <p:cNvPicPr>
            <a:picLocks noChangeAspect="1" noChangeArrowheads="1"/>
          </p:cNvPicPr>
          <p:nvPr/>
        </p:nvPicPr>
        <p:blipFill>
          <a:blip r:embed="rId6" cstate="print"/>
          <a:srcRect/>
          <a:stretch>
            <a:fillRect/>
          </a:stretch>
        </p:blipFill>
        <p:spPr bwMode="auto">
          <a:xfrm>
            <a:off x="4191000" y="1257300"/>
            <a:ext cx="1466850" cy="1771650"/>
          </a:xfrm>
          <a:prstGeom prst="rect">
            <a:avLst/>
          </a:prstGeom>
        </p:spPr>
        <p:style>
          <a:lnRef idx="0">
            <a:schemeClr val="dk1"/>
          </a:lnRef>
          <a:fillRef idx="3">
            <a:schemeClr val="dk1"/>
          </a:fillRef>
          <a:effectRef idx="3">
            <a:schemeClr val="dk1"/>
          </a:effectRef>
          <a:fontRef idx="minor">
            <a:schemeClr val="lt1"/>
          </a:fontRef>
        </p:style>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926828" y="510028"/>
            <a:ext cx="5931535" cy="0"/>
          </a:xfrm>
          <a:custGeom>
            <a:avLst/>
            <a:gdLst/>
            <a:ahLst/>
            <a:cxnLst/>
            <a:rect l="l" t="t" r="r" b="b"/>
            <a:pathLst>
              <a:path w="5931534">
                <a:moveTo>
                  <a:pt x="0" y="0"/>
                </a:moveTo>
                <a:lnTo>
                  <a:pt x="5931133" y="0"/>
                </a:lnTo>
              </a:path>
            </a:pathLst>
          </a:custGeom>
          <a:ln w="19024">
            <a:solidFill>
              <a:srgbClr val="FDFDFD"/>
            </a:solidFill>
          </a:ln>
        </p:spPr>
        <p:txBody>
          <a:bodyPr wrap="square" lIns="0" tIns="0" rIns="0" bIns="0" rtlCol="0"/>
          <a:lstStyle/>
          <a:p>
            <a:endParaRPr dirty="0"/>
          </a:p>
        </p:txBody>
      </p:sp>
      <p:sp>
        <p:nvSpPr>
          <p:cNvPr id="4" name="object 4"/>
          <p:cNvSpPr/>
          <p:nvPr/>
        </p:nvSpPr>
        <p:spPr>
          <a:xfrm>
            <a:off x="0" y="510028"/>
            <a:ext cx="328295" cy="0"/>
          </a:xfrm>
          <a:custGeom>
            <a:avLst/>
            <a:gdLst/>
            <a:ahLst/>
            <a:cxnLst/>
            <a:rect l="l" t="t" r="r" b="b"/>
            <a:pathLst>
              <a:path w="328295">
                <a:moveTo>
                  <a:pt x="0" y="0"/>
                </a:moveTo>
                <a:lnTo>
                  <a:pt x="328101" y="0"/>
                </a:lnTo>
              </a:path>
            </a:pathLst>
          </a:custGeom>
          <a:ln w="19024">
            <a:solidFill>
              <a:srgbClr val="FDFDFD"/>
            </a:solidFill>
          </a:ln>
        </p:spPr>
        <p:txBody>
          <a:bodyPr wrap="square" lIns="0" tIns="0" rIns="0" bIns="0" rtlCol="0"/>
          <a:lstStyle/>
          <a:p>
            <a:endParaRPr dirty="0"/>
          </a:p>
        </p:txBody>
      </p:sp>
      <p:sp>
        <p:nvSpPr>
          <p:cNvPr id="5" name="object 5"/>
          <p:cNvSpPr/>
          <p:nvPr/>
        </p:nvSpPr>
        <p:spPr>
          <a:xfrm>
            <a:off x="0" y="5865013"/>
            <a:ext cx="6857986" cy="3507567"/>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328104" y="190143"/>
            <a:ext cx="598805" cy="592455"/>
          </a:xfrm>
          <a:custGeom>
            <a:avLst/>
            <a:gdLst/>
            <a:ahLst/>
            <a:cxnLst/>
            <a:rect l="l" t="t" r="r" b="b"/>
            <a:pathLst>
              <a:path w="598805" h="592455">
                <a:moveTo>
                  <a:pt x="0" y="0"/>
                </a:moveTo>
                <a:lnTo>
                  <a:pt x="598723" y="0"/>
                </a:lnTo>
                <a:lnTo>
                  <a:pt x="598723" y="592197"/>
                </a:lnTo>
                <a:lnTo>
                  <a:pt x="0" y="592197"/>
                </a:lnTo>
                <a:lnTo>
                  <a:pt x="0" y="0"/>
                </a:lnTo>
                <a:close/>
              </a:path>
            </a:pathLst>
          </a:custGeom>
          <a:solidFill>
            <a:srgbClr val="FDFDFD"/>
          </a:solidFill>
        </p:spPr>
        <p:txBody>
          <a:bodyPr wrap="square" lIns="0" tIns="0" rIns="0" bIns="0" rtlCol="0"/>
          <a:lstStyle/>
          <a:p>
            <a:endParaRPr dirty="0"/>
          </a:p>
        </p:txBody>
      </p:sp>
      <p:sp>
        <p:nvSpPr>
          <p:cNvPr id="7" name="object 7"/>
          <p:cNvSpPr/>
          <p:nvPr/>
        </p:nvSpPr>
        <p:spPr>
          <a:xfrm>
            <a:off x="302729" y="644656"/>
            <a:ext cx="6259607" cy="8420750"/>
          </a:xfrm>
          <a:prstGeom prst="rect">
            <a:avLst/>
          </a:prstGeom>
          <a:blipFill>
            <a:blip r:embed="rId4" cstate="print"/>
            <a:stretch>
              <a:fillRect/>
            </a:stretch>
          </a:blipFill>
        </p:spPr>
        <p:txBody>
          <a:bodyPr wrap="square" lIns="0" tIns="0" rIns="0" bIns="0" rtlCol="0"/>
          <a:lstStyle/>
          <a:p>
            <a:endParaRPr dirty="0"/>
          </a:p>
        </p:txBody>
      </p:sp>
      <p:sp>
        <p:nvSpPr>
          <p:cNvPr id="8" name="object 8"/>
          <p:cNvSpPr/>
          <p:nvPr/>
        </p:nvSpPr>
        <p:spPr>
          <a:xfrm>
            <a:off x="4226041" y="1306217"/>
            <a:ext cx="1318895" cy="1553210"/>
          </a:xfrm>
          <a:custGeom>
            <a:avLst/>
            <a:gdLst/>
            <a:ahLst/>
            <a:cxnLst/>
            <a:rect l="l" t="t" r="r" b="b"/>
            <a:pathLst>
              <a:path w="1318895" h="1553210">
                <a:moveTo>
                  <a:pt x="1170797" y="0"/>
                </a:moveTo>
                <a:lnTo>
                  <a:pt x="147874" y="0"/>
                </a:lnTo>
                <a:lnTo>
                  <a:pt x="101274" y="7559"/>
                </a:lnTo>
                <a:lnTo>
                  <a:pt x="60699" y="28617"/>
                </a:lnTo>
                <a:lnTo>
                  <a:pt x="28624" y="60692"/>
                </a:lnTo>
                <a:lnTo>
                  <a:pt x="7574" y="101269"/>
                </a:lnTo>
                <a:lnTo>
                  <a:pt x="0" y="147877"/>
                </a:lnTo>
                <a:lnTo>
                  <a:pt x="0" y="1404952"/>
                </a:lnTo>
                <a:lnTo>
                  <a:pt x="7574" y="1451577"/>
                </a:lnTo>
                <a:lnTo>
                  <a:pt x="28624" y="1492151"/>
                </a:lnTo>
                <a:lnTo>
                  <a:pt x="60699" y="1524201"/>
                </a:lnTo>
                <a:lnTo>
                  <a:pt x="101274" y="1545276"/>
                </a:lnTo>
                <a:lnTo>
                  <a:pt x="147874" y="1552851"/>
                </a:lnTo>
                <a:lnTo>
                  <a:pt x="1170797" y="1552851"/>
                </a:lnTo>
                <a:lnTo>
                  <a:pt x="1217422" y="1545276"/>
                </a:lnTo>
                <a:lnTo>
                  <a:pt x="1257997" y="1524201"/>
                </a:lnTo>
                <a:lnTo>
                  <a:pt x="1290072" y="1492151"/>
                </a:lnTo>
                <a:lnTo>
                  <a:pt x="1311122" y="1451577"/>
                </a:lnTo>
                <a:lnTo>
                  <a:pt x="1318697" y="1404952"/>
                </a:lnTo>
                <a:lnTo>
                  <a:pt x="1318697" y="147877"/>
                </a:lnTo>
                <a:lnTo>
                  <a:pt x="1311122" y="101269"/>
                </a:lnTo>
                <a:lnTo>
                  <a:pt x="1290072" y="60692"/>
                </a:lnTo>
                <a:lnTo>
                  <a:pt x="1257997" y="28617"/>
                </a:lnTo>
                <a:lnTo>
                  <a:pt x="1217422" y="7559"/>
                </a:lnTo>
                <a:lnTo>
                  <a:pt x="1170797" y="0"/>
                </a:lnTo>
                <a:close/>
              </a:path>
            </a:pathLst>
          </a:custGeom>
          <a:ln w="9524">
            <a:solidFill>
              <a:srgbClr val="A8AAAE"/>
            </a:solidFill>
          </a:ln>
        </p:spPr>
        <p:txBody>
          <a:bodyPr wrap="square" lIns="0" tIns="0" rIns="0" bIns="0" rtlCol="0"/>
          <a:lstStyle/>
          <a:p>
            <a:endParaRPr dirty="0"/>
          </a:p>
        </p:txBody>
      </p:sp>
      <p:sp>
        <p:nvSpPr>
          <p:cNvPr id="9" name="object 9"/>
          <p:cNvSpPr/>
          <p:nvPr/>
        </p:nvSpPr>
        <p:spPr>
          <a:xfrm>
            <a:off x="4355416" y="2891744"/>
            <a:ext cx="1273810" cy="79375"/>
          </a:xfrm>
          <a:custGeom>
            <a:avLst/>
            <a:gdLst/>
            <a:ahLst/>
            <a:cxnLst/>
            <a:rect l="l" t="t" r="r" b="b"/>
            <a:pathLst>
              <a:path w="1273810" h="79375">
                <a:moveTo>
                  <a:pt x="1153572" y="78849"/>
                </a:moveTo>
                <a:lnTo>
                  <a:pt x="130649" y="78849"/>
                </a:lnTo>
                <a:lnTo>
                  <a:pt x="89924" y="73099"/>
                </a:lnTo>
                <a:lnTo>
                  <a:pt x="53499" y="56974"/>
                </a:lnTo>
                <a:lnTo>
                  <a:pt x="22974" y="32074"/>
                </a:lnTo>
                <a:lnTo>
                  <a:pt x="0" y="0"/>
                </a:lnTo>
                <a:lnTo>
                  <a:pt x="15999" y="7324"/>
                </a:lnTo>
                <a:lnTo>
                  <a:pt x="32924" y="12724"/>
                </a:lnTo>
                <a:lnTo>
                  <a:pt x="50649" y="16074"/>
                </a:lnTo>
                <a:lnTo>
                  <a:pt x="69024" y="17224"/>
                </a:lnTo>
                <a:lnTo>
                  <a:pt x="1273322" y="17224"/>
                </a:lnTo>
                <a:lnTo>
                  <a:pt x="1272822" y="18149"/>
                </a:lnTo>
                <a:lnTo>
                  <a:pt x="1240772" y="50224"/>
                </a:lnTo>
                <a:lnTo>
                  <a:pt x="1200197" y="71274"/>
                </a:lnTo>
                <a:lnTo>
                  <a:pt x="1153572" y="78849"/>
                </a:lnTo>
                <a:close/>
              </a:path>
            </a:pathLst>
          </a:custGeom>
          <a:solidFill>
            <a:srgbClr val="FDC32A"/>
          </a:solidFill>
        </p:spPr>
        <p:txBody>
          <a:bodyPr wrap="square" lIns="0" tIns="0" rIns="0" bIns="0" rtlCol="0"/>
          <a:lstStyle/>
          <a:p>
            <a:endParaRPr dirty="0"/>
          </a:p>
        </p:txBody>
      </p:sp>
      <p:sp>
        <p:nvSpPr>
          <p:cNvPr id="10" name="object 10"/>
          <p:cNvSpPr/>
          <p:nvPr/>
        </p:nvSpPr>
        <p:spPr>
          <a:xfrm>
            <a:off x="5447364" y="1434969"/>
            <a:ext cx="209550" cy="1474470"/>
          </a:xfrm>
          <a:custGeom>
            <a:avLst/>
            <a:gdLst/>
            <a:ahLst/>
            <a:cxnLst/>
            <a:rect l="l" t="t" r="r" b="b"/>
            <a:pathLst>
              <a:path w="209550" h="1474470">
                <a:moveTo>
                  <a:pt x="181374" y="1473999"/>
                </a:moveTo>
                <a:lnTo>
                  <a:pt x="0" y="1473999"/>
                </a:lnTo>
                <a:lnTo>
                  <a:pt x="46624" y="1466424"/>
                </a:lnTo>
                <a:lnTo>
                  <a:pt x="87199" y="1445374"/>
                </a:lnTo>
                <a:lnTo>
                  <a:pt x="119274" y="1413299"/>
                </a:lnTo>
                <a:lnTo>
                  <a:pt x="140324" y="1372724"/>
                </a:lnTo>
                <a:lnTo>
                  <a:pt x="147899" y="1326099"/>
                </a:lnTo>
                <a:lnTo>
                  <a:pt x="147899" y="69044"/>
                </a:lnTo>
                <a:lnTo>
                  <a:pt x="146749" y="50649"/>
                </a:lnTo>
                <a:lnTo>
                  <a:pt x="143399" y="32922"/>
                </a:lnTo>
                <a:lnTo>
                  <a:pt x="137999" y="15987"/>
                </a:lnTo>
                <a:lnTo>
                  <a:pt x="130674" y="0"/>
                </a:lnTo>
                <a:lnTo>
                  <a:pt x="162724" y="22977"/>
                </a:lnTo>
                <a:lnTo>
                  <a:pt x="187649" y="53492"/>
                </a:lnTo>
                <a:lnTo>
                  <a:pt x="203774" y="89934"/>
                </a:lnTo>
                <a:lnTo>
                  <a:pt x="209524" y="130667"/>
                </a:lnTo>
                <a:lnTo>
                  <a:pt x="209524" y="1387724"/>
                </a:lnTo>
                <a:lnTo>
                  <a:pt x="201949" y="1434349"/>
                </a:lnTo>
                <a:lnTo>
                  <a:pt x="181374" y="1473999"/>
                </a:lnTo>
                <a:close/>
              </a:path>
            </a:pathLst>
          </a:custGeom>
          <a:solidFill>
            <a:srgbClr val="FDC32A"/>
          </a:solidFill>
        </p:spPr>
        <p:txBody>
          <a:bodyPr wrap="square" lIns="0" tIns="0" rIns="0" bIns="0" rtlCol="0"/>
          <a:lstStyle/>
          <a:p>
            <a:endParaRPr dirty="0"/>
          </a:p>
        </p:txBody>
      </p:sp>
      <p:sp>
        <p:nvSpPr>
          <p:cNvPr id="11" name="object 11"/>
          <p:cNvSpPr txBox="1"/>
          <p:nvPr/>
        </p:nvSpPr>
        <p:spPr>
          <a:xfrm>
            <a:off x="1532521" y="2509490"/>
            <a:ext cx="953135" cy="374718"/>
          </a:xfrm>
          <a:prstGeom prst="rect">
            <a:avLst/>
          </a:prstGeom>
        </p:spPr>
        <p:txBody>
          <a:bodyPr vert="horz" wrap="square" lIns="0" tIns="12700" rIns="0" bIns="0" rtlCol="0">
            <a:spAutoFit/>
          </a:bodyPr>
          <a:lstStyle/>
          <a:p>
            <a:pPr marL="12700" marR="5080">
              <a:lnSpc>
                <a:spcPct val="111400"/>
              </a:lnSpc>
              <a:spcBef>
                <a:spcPts val="100"/>
              </a:spcBef>
            </a:pPr>
            <a:r>
              <a:rPr sz="1100" b="1" spc="-5" dirty="0">
                <a:solidFill>
                  <a:srgbClr val="363434"/>
                </a:solidFill>
                <a:latin typeface="Times New Roman" pitchFamily="18" charset="0"/>
                <a:cs typeface="Times New Roman" pitchFamily="18" charset="0"/>
              </a:rPr>
              <a:t>Principal  JECRC,</a:t>
            </a:r>
            <a:r>
              <a:rPr sz="1100" b="1" spc="-90" dirty="0">
                <a:solidFill>
                  <a:srgbClr val="363434"/>
                </a:solidFill>
                <a:latin typeface="Times New Roman" pitchFamily="18" charset="0"/>
                <a:cs typeface="Times New Roman" pitchFamily="18" charset="0"/>
              </a:rPr>
              <a:t> </a:t>
            </a:r>
            <a:r>
              <a:rPr sz="1100" b="1" spc="-5" dirty="0">
                <a:solidFill>
                  <a:srgbClr val="363434"/>
                </a:solidFill>
                <a:latin typeface="Times New Roman" pitchFamily="18" charset="0"/>
                <a:cs typeface="Times New Roman" pitchFamily="18" charset="0"/>
              </a:rPr>
              <a:t>Jaipur</a:t>
            </a:r>
            <a:endParaRPr sz="1100" dirty="0">
              <a:latin typeface="Times New Roman" pitchFamily="18" charset="0"/>
              <a:cs typeface="Times New Roman" pitchFamily="18" charset="0"/>
            </a:endParaRPr>
          </a:p>
        </p:txBody>
      </p:sp>
      <p:sp>
        <p:nvSpPr>
          <p:cNvPr id="12" name="object 12"/>
          <p:cNvSpPr txBox="1"/>
          <p:nvPr/>
        </p:nvSpPr>
        <p:spPr>
          <a:xfrm>
            <a:off x="2578310" y="3356524"/>
            <a:ext cx="1330960" cy="561975"/>
          </a:xfrm>
          <a:prstGeom prst="rect">
            <a:avLst/>
          </a:prstGeom>
        </p:spPr>
        <p:txBody>
          <a:bodyPr vert="horz" wrap="square" lIns="0" tIns="14604" rIns="0" bIns="0" rtlCol="0">
            <a:spAutoFit/>
          </a:bodyPr>
          <a:lstStyle/>
          <a:p>
            <a:pPr marL="12700">
              <a:lnSpc>
                <a:spcPct val="100000"/>
              </a:lnSpc>
              <a:spcBef>
                <a:spcPts val="114"/>
              </a:spcBef>
            </a:pPr>
            <a:r>
              <a:rPr sz="3500" i="1" spc="-565" dirty="0">
                <a:solidFill>
                  <a:srgbClr val="A02A2D"/>
                </a:solidFill>
                <a:latin typeface="Arial"/>
                <a:cs typeface="Arial"/>
              </a:rPr>
              <a:t>Message</a:t>
            </a:r>
            <a:endParaRPr sz="3500" dirty="0">
              <a:latin typeface="Arial"/>
              <a:cs typeface="Arial"/>
            </a:endParaRPr>
          </a:p>
        </p:txBody>
      </p:sp>
      <p:sp>
        <p:nvSpPr>
          <p:cNvPr id="13" name="object 13"/>
          <p:cNvSpPr txBox="1"/>
          <p:nvPr/>
        </p:nvSpPr>
        <p:spPr>
          <a:xfrm>
            <a:off x="764918" y="4081479"/>
            <a:ext cx="4971415" cy="2428870"/>
          </a:xfrm>
          <a:prstGeom prst="rect">
            <a:avLst/>
          </a:prstGeom>
        </p:spPr>
        <p:txBody>
          <a:bodyPr vert="horz" wrap="square" lIns="0" tIns="20320" rIns="0" bIns="0" rtlCol="0">
            <a:spAutoFit/>
          </a:bodyPr>
          <a:lstStyle/>
          <a:p>
            <a:pPr marL="12700" marR="13970" algn="just">
              <a:lnSpc>
                <a:spcPts val="1420"/>
              </a:lnSpc>
              <a:spcBef>
                <a:spcPts val="160"/>
              </a:spcBef>
            </a:pP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desire can change nothing,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destination </a:t>
            </a:r>
            <a:r>
              <a:rPr sz="1200" spc="-5">
                <a:latin typeface="Times New Roman" pitchFamily="18" charset="0"/>
                <a:cs typeface="Times New Roman" pitchFamily="18" charset="0"/>
              </a:rPr>
              <a:t>can </a:t>
            </a:r>
            <a:r>
              <a:rPr sz="1200" spc="-5" smtClean="0">
                <a:latin typeface="Times New Roman" pitchFamily="18" charset="0"/>
                <a:cs typeface="Times New Roman" pitchFamily="18" charset="0"/>
              </a:rPr>
              <a:t>change</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something </a:t>
            </a:r>
            <a:r>
              <a:rPr sz="1200" spc="-5" dirty="0">
                <a:latin typeface="Times New Roman" pitchFamily="18" charset="0"/>
                <a:cs typeface="Times New Roman" pitchFamily="18" charset="0"/>
              </a:rPr>
              <a:t>but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determination can change everything. Life is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set </a:t>
            </a:r>
            <a:r>
              <a:rPr sz="1200" spc="-5">
                <a:latin typeface="Times New Roman" pitchFamily="18" charset="0"/>
                <a:cs typeface="Times New Roman" pitchFamily="18" charset="0"/>
              </a:rPr>
              <a:t>of </a:t>
            </a:r>
            <a:r>
              <a:rPr sz="1200" spc="-5" smtClean="0">
                <a:latin typeface="Times New Roman" pitchFamily="18" charset="0"/>
                <a:cs typeface="Times New Roman" pitchFamily="18" charset="0"/>
              </a:rPr>
              <a:t>problems</a:t>
            </a:r>
            <a:r>
              <a:rPr lang="en-IN" sz="1200" spc="-5" dirty="0" smtClean="0">
                <a:latin typeface="Times New Roman" pitchFamily="18" charset="0"/>
                <a:cs typeface="Times New Roman" pitchFamily="18" charset="0"/>
              </a:rPr>
              <a:t>, </a:t>
            </a:r>
            <a:r>
              <a:rPr lang="en-IN" sz="1200" spc="-5" dirty="0">
                <a:latin typeface="Times New Roman" pitchFamily="18" charset="0"/>
                <a:cs typeface="Times New Roman" pitchFamily="18" charset="0"/>
              </a:rPr>
              <a:t> </a:t>
            </a:r>
            <a:r>
              <a:rPr lang="en-IN" sz="1200" spc="-5" dirty="0" smtClean="0">
                <a:latin typeface="Times New Roman" pitchFamily="18" charset="0"/>
                <a:cs typeface="Times New Roman" pitchFamily="18" charset="0"/>
              </a:rPr>
              <a:t>a</a:t>
            </a:r>
            <a:r>
              <a:rPr sz="1200" spc="-5" smtClean="0">
                <a:latin typeface="Times New Roman" pitchFamily="18" charset="0"/>
                <a:cs typeface="Times New Roman" pitchFamily="18" charset="0"/>
              </a:rPr>
              <a:t>n </a:t>
            </a:r>
            <a:r>
              <a:rPr sz="1200" spc="-5" dirty="0">
                <a:latin typeface="Times New Roman" pitchFamily="18" charset="0"/>
                <a:cs typeface="Times New Roman" pitchFamily="18" charset="0"/>
              </a:rPr>
              <a:t>engineer has to solve </a:t>
            </a:r>
            <a:r>
              <a:rPr sz="1200" spc="-5">
                <a:latin typeface="Times New Roman" pitchFamily="18" charset="0"/>
                <a:cs typeface="Times New Roman" pitchFamily="18" charset="0"/>
              </a:rPr>
              <a:t>the </a:t>
            </a:r>
            <a:r>
              <a:rPr sz="1200" spc="-5" smtClean="0">
                <a:latin typeface="Times New Roman" pitchFamily="18" charset="0"/>
                <a:cs typeface="Times New Roman" pitchFamily="18" charset="0"/>
              </a:rPr>
              <a:t>problem</a:t>
            </a:r>
            <a:r>
              <a:rPr lang="en-IN" sz="1200" spc="-5" dirty="0" smtClean="0">
                <a:latin typeface="Times New Roman" pitchFamily="18" charset="0"/>
                <a:cs typeface="Times New Roman" pitchFamily="18" charset="0"/>
              </a:rPr>
              <a:t>s</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in their domain areas </a:t>
            </a:r>
            <a:r>
              <a:rPr sz="1200" spc="-5">
                <a:latin typeface="Times New Roman" pitchFamily="18" charset="0"/>
                <a:cs typeface="Times New Roman" pitchFamily="18" charset="0"/>
              </a:rPr>
              <a:t>with </a:t>
            </a:r>
            <a:r>
              <a:rPr sz="1200" spc="-5" smtClean="0">
                <a:latin typeface="Times New Roman" pitchFamily="18" charset="0"/>
                <a:cs typeface="Times New Roman" pitchFamily="18" charset="0"/>
              </a:rPr>
              <a:t>strong </a:t>
            </a:r>
            <a:r>
              <a:rPr sz="1200" spc="-5" dirty="0">
                <a:latin typeface="Times New Roman" pitchFamily="18" charset="0"/>
                <a:cs typeface="Times New Roman" pitchFamily="18" charset="0"/>
              </a:rPr>
              <a:t>innovative </a:t>
            </a:r>
            <a:r>
              <a:rPr sz="1200" spc="-5">
                <a:latin typeface="Times New Roman" pitchFamily="18" charset="0"/>
                <a:cs typeface="Times New Roman" pitchFamily="18" charset="0"/>
              </a:rPr>
              <a:t>ideas </a:t>
            </a:r>
            <a:r>
              <a:rPr lang="en-IN" sz="1200" spc="-5" dirty="0" smtClean="0">
                <a:latin typeface="Times New Roman" pitchFamily="18" charset="0"/>
                <a:cs typeface="Times New Roman" pitchFamily="18" charset="0"/>
              </a:rPr>
              <a:t>and</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scientific knowledge. Your  commitment to become an engineer by denoting your journey in  </a:t>
            </a:r>
            <a:r>
              <a:rPr sz="1200" spc="-5">
                <a:latin typeface="Times New Roman" pitchFamily="18" charset="0"/>
                <a:cs typeface="Times New Roman" pitchFamily="18" charset="0"/>
              </a:rPr>
              <a:t>Jaipur </a:t>
            </a:r>
            <a:r>
              <a:rPr lang="en-IN" sz="1200" spc="-5" dirty="0" smtClean="0">
                <a:latin typeface="Times New Roman" pitchFamily="18" charset="0"/>
                <a:cs typeface="Times New Roman" pitchFamily="18" charset="0"/>
              </a:rPr>
              <a:t>E</a:t>
            </a:r>
            <a:r>
              <a:rPr sz="1200" spc="-5" smtClean="0">
                <a:latin typeface="Times New Roman" pitchFamily="18" charset="0"/>
                <a:cs typeface="Times New Roman" pitchFamily="18" charset="0"/>
              </a:rPr>
              <a:t>ngineering </a:t>
            </a:r>
            <a:r>
              <a:rPr lang="en-IN" sz="1200" spc="-5" dirty="0" smtClean="0">
                <a:latin typeface="Times New Roman" pitchFamily="18" charset="0"/>
                <a:cs typeface="Times New Roman" pitchFamily="18" charset="0"/>
              </a:rPr>
              <a:t>C</a:t>
            </a:r>
            <a:r>
              <a:rPr sz="1200" spc="-5" smtClean="0">
                <a:latin typeface="Times New Roman" pitchFamily="18" charset="0"/>
                <a:cs typeface="Times New Roman" pitchFamily="18" charset="0"/>
              </a:rPr>
              <a:t>ollege </a:t>
            </a:r>
            <a:r>
              <a:rPr sz="1200" spc="-5">
                <a:latin typeface="Times New Roman" pitchFamily="18" charset="0"/>
                <a:cs typeface="Times New Roman" pitchFamily="18" charset="0"/>
              </a:rPr>
              <a:t>and </a:t>
            </a:r>
            <a:r>
              <a:rPr lang="en-IN" sz="1200" spc="-5" dirty="0" smtClean="0">
                <a:latin typeface="Times New Roman" pitchFamily="18" charset="0"/>
                <a:cs typeface="Times New Roman" pitchFamily="18" charset="0"/>
              </a:rPr>
              <a:t>R</a:t>
            </a:r>
            <a:r>
              <a:rPr sz="1200" spc="-5" smtClean="0">
                <a:latin typeface="Times New Roman" pitchFamily="18" charset="0"/>
                <a:cs typeface="Times New Roman" pitchFamily="18" charset="0"/>
              </a:rPr>
              <a:t>esearch </a:t>
            </a:r>
            <a:r>
              <a:rPr lang="en-IN" sz="1200" spc="-5" dirty="0" smtClean="0">
                <a:latin typeface="Times New Roman" pitchFamily="18" charset="0"/>
                <a:cs typeface="Times New Roman" pitchFamily="18" charset="0"/>
              </a:rPr>
              <a:t>C</a:t>
            </a:r>
            <a:r>
              <a:rPr sz="1200" spc="-5" smtClean="0">
                <a:latin typeface="Times New Roman" pitchFamily="18" charset="0"/>
                <a:cs typeface="Times New Roman" pitchFamily="18" charset="0"/>
              </a:rPr>
              <a:t>enter </a:t>
            </a:r>
            <a:r>
              <a:rPr sz="1200" spc="-5" dirty="0">
                <a:latin typeface="Times New Roman" pitchFamily="18" charset="0"/>
                <a:cs typeface="Times New Roman" pitchFamily="18" charset="0"/>
              </a:rPr>
              <a:t>will </a:t>
            </a:r>
            <a:r>
              <a:rPr sz="1200" spc="-5">
                <a:latin typeface="Times New Roman" pitchFamily="18" charset="0"/>
                <a:cs typeface="Times New Roman" pitchFamily="18" charset="0"/>
              </a:rPr>
              <a:t>be </a:t>
            </a:r>
            <a:r>
              <a:rPr sz="1200" spc="-5" smtClean="0">
                <a:latin typeface="Times New Roman" pitchFamily="18" charset="0"/>
                <a:cs typeface="Times New Roman" pitchFamily="18" charset="0"/>
              </a:rPr>
              <a:t>fruitful</a:t>
            </a:r>
            <a:r>
              <a:rPr lang="en-IN" sz="1200" spc="-5" dirty="0" smtClean="0">
                <a:latin typeface="Times New Roman" pitchFamily="18" charset="0"/>
                <a:cs typeface="Times New Roman" pitchFamily="18" charset="0"/>
              </a:rPr>
              <a:t> and</a:t>
            </a:r>
            <a:r>
              <a:rPr sz="1200" smtClean="0">
                <a:latin typeface="Times New Roman" pitchFamily="18" charset="0"/>
                <a:cs typeface="Times New Roman" pitchFamily="18" charset="0"/>
              </a:rPr>
              <a:t>  </a:t>
            </a:r>
            <a:r>
              <a:rPr sz="1200" spc="-5" dirty="0">
                <a:latin typeface="Times New Roman" pitchFamily="18" charset="0"/>
                <a:cs typeface="Times New Roman" pitchFamily="18" charset="0"/>
              </a:rPr>
              <a:t>enjoyable in </a:t>
            </a:r>
            <a:r>
              <a:rPr sz="1200" spc="-5">
                <a:latin typeface="Times New Roman" pitchFamily="18" charset="0"/>
                <a:cs typeface="Times New Roman" pitchFamily="18" charset="0"/>
              </a:rPr>
              <a:t>every </a:t>
            </a:r>
            <a:r>
              <a:rPr sz="1200" spc="-5" smtClean="0">
                <a:latin typeface="Times New Roman" pitchFamily="18" charset="0"/>
                <a:cs typeface="Times New Roman" pitchFamily="18" charset="0"/>
              </a:rPr>
              <a:t>aspect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the </a:t>
            </a:r>
            <a:r>
              <a:rPr sz="1200" spc="-5" dirty="0">
                <a:latin typeface="Times New Roman" pitchFamily="18" charset="0"/>
                <a:cs typeface="Times New Roman" pitchFamily="18" charset="0"/>
              </a:rPr>
              <a:t>experience you gain from </a:t>
            </a:r>
            <a:r>
              <a:rPr sz="1200" spc="-5">
                <a:latin typeface="Times New Roman" pitchFamily="18" charset="0"/>
                <a:cs typeface="Times New Roman" pitchFamily="18" charset="0"/>
              </a:rPr>
              <a:t>here </a:t>
            </a:r>
            <a:r>
              <a:rPr lang="en-IN" sz="1200" spc="-5" dirty="0" smtClean="0">
                <a:latin typeface="Times New Roman" pitchFamily="18" charset="0"/>
                <a:cs typeface="Times New Roman" pitchFamily="18" charset="0"/>
              </a:rPr>
              <a:t>and</a:t>
            </a:r>
            <a:r>
              <a:rPr sz="1200" smtClean="0">
                <a:latin typeface="Times New Roman" pitchFamily="18" charset="0"/>
                <a:cs typeface="Times New Roman" pitchFamily="18" charset="0"/>
              </a:rPr>
              <a:t> </a:t>
            </a:r>
            <a:r>
              <a:rPr sz="1200" spc="-5" smtClean="0">
                <a:latin typeface="Times New Roman" pitchFamily="18" charset="0"/>
                <a:cs typeface="Times New Roman" pitchFamily="18" charset="0"/>
              </a:rPr>
              <a:t>the </a:t>
            </a:r>
            <a:r>
              <a:rPr sz="1200" spc="-5" dirty="0">
                <a:latin typeface="Times New Roman" pitchFamily="18" charset="0"/>
                <a:cs typeface="Times New Roman" pitchFamily="18" charset="0"/>
              </a:rPr>
              <a:t>moments you spend</a:t>
            </a:r>
            <a:r>
              <a:rPr sz="1200" spc="-10" dirty="0">
                <a:latin typeface="Times New Roman" pitchFamily="18" charset="0"/>
                <a:cs typeface="Times New Roman" pitchFamily="18" charset="0"/>
              </a:rPr>
              <a:t> </a:t>
            </a:r>
            <a:r>
              <a:rPr sz="1200" spc="-5" dirty="0">
                <a:latin typeface="Times New Roman" pitchFamily="18" charset="0"/>
                <a:cs typeface="Times New Roman" pitchFamily="18" charset="0"/>
              </a:rPr>
              <a:t>here.</a:t>
            </a:r>
            <a:endParaRPr sz="1200" dirty="0">
              <a:latin typeface="Times New Roman" pitchFamily="18" charset="0"/>
              <a:cs typeface="Times New Roman" pitchFamily="18" charset="0"/>
            </a:endParaRPr>
          </a:p>
          <a:p>
            <a:pPr marR="6350" algn="ctr">
              <a:lnSpc>
                <a:spcPct val="100000"/>
              </a:lnSpc>
              <a:spcBef>
                <a:spcPts val="1320"/>
              </a:spcBef>
            </a:pPr>
            <a:r>
              <a:rPr sz="1200" spc="-5" dirty="0">
                <a:latin typeface="Times New Roman" pitchFamily="18" charset="0"/>
                <a:cs typeface="Times New Roman" pitchFamily="18" charset="0"/>
              </a:rPr>
              <a:t>Best</a:t>
            </a:r>
            <a:r>
              <a:rPr sz="1200" spc="-10" dirty="0">
                <a:latin typeface="Times New Roman" pitchFamily="18" charset="0"/>
                <a:cs typeface="Times New Roman" pitchFamily="18" charset="0"/>
              </a:rPr>
              <a:t> </a:t>
            </a:r>
            <a:r>
              <a:rPr sz="1200" spc="-5" dirty="0">
                <a:latin typeface="Times New Roman" pitchFamily="18" charset="0"/>
                <a:cs typeface="Times New Roman" pitchFamily="18" charset="0"/>
              </a:rPr>
              <a:t>Wishes</a:t>
            </a:r>
            <a:endParaRPr sz="1200" dirty="0">
              <a:latin typeface="Times New Roman" pitchFamily="18" charset="0"/>
              <a:cs typeface="Times New Roman" pitchFamily="18" charset="0"/>
            </a:endParaRPr>
          </a:p>
          <a:p>
            <a:pPr>
              <a:lnSpc>
                <a:spcPct val="100000"/>
              </a:lnSpc>
              <a:spcBef>
                <a:spcPts val="20"/>
              </a:spcBef>
            </a:pPr>
            <a:endParaRPr sz="1600" dirty="0">
              <a:latin typeface="Times New Roman" pitchFamily="18" charset="0"/>
              <a:cs typeface="Times New Roman" pitchFamily="18" charset="0"/>
            </a:endParaRPr>
          </a:p>
          <a:p>
            <a:pPr marR="5080" algn="r">
              <a:lnSpc>
                <a:spcPct val="100000"/>
              </a:lnSpc>
            </a:pPr>
            <a:r>
              <a:rPr sz="1200" spc="-5" smtClean="0">
                <a:latin typeface="Times New Roman" pitchFamily="18" charset="0"/>
                <a:cs typeface="Times New Roman" pitchFamily="18" charset="0"/>
              </a:rPr>
              <a:t>Dr</a:t>
            </a:r>
            <a:r>
              <a:rPr sz="1200" spc="-5">
                <a:latin typeface="Times New Roman" pitchFamily="18" charset="0"/>
                <a:cs typeface="Times New Roman" pitchFamily="18" charset="0"/>
              </a:rPr>
              <a:t>. </a:t>
            </a:r>
            <a:r>
              <a:rPr sz="1200" spc="-5" smtClean="0">
                <a:latin typeface="Times New Roman" pitchFamily="18" charset="0"/>
                <a:cs typeface="Times New Roman" pitchFamily="18" charset="0"/>
              </a:rPr>
              <a:t>V.</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K</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Chandna</a:t>
            </a:r>
            <a:endParaRPr lang="en-IN" sz="1200" spc="-5" dirty="0" smtClean="0">
              <a:latin typeface="Times New Roman" pitchFamily="18" charset="0"/>
              <a:cs typeface="Times New Roman" pitchFamily="18" charset="0"/>
            </a:endParaRPr>
          </a:p>
          <a:p>
            <a:pPr marR="5080" algn="r">
              <a:lnSpc>
                <a:spcPct val="100000"/>
              </a:lnSpc>
            </a:pPr>
            <a:r>
              <a:rPr lang="en-IN" sz="1200" spc="-5" dirty="0" smtClean="0">
                <a:latin typeface="Times New Roman" pitchFamily="18" charset="0"/>
                <a:cs typeface="Times New Roman" pitchFamily="18" charset="0"/>
              </a:rPr>
              <a:t>Principal </a:t>
            </a:r>
          </a:p>
          <a:p>
            <a:pPr marR="5080" algn="r">
              <a:lnSpc>
                <a:spcPct val="100000"/>
              </a:lnSpc>
            </a:pPr>
            <a:r>
              <a:rPr lang="en-IN" sz="1200" spc="-5" dirty="0" smtClean="0">
                <a:latin typeface="Times New Roman" pitchFamily="18" charset="0"/>
                <a:cs typeface="Times New Roman" pitchFamily="18" charset="0"/>
              </a:rPr>
              <a:t>JECRC, </a:t>
            </a:r>
            <a:r>
              <a:rPr lang="en-IN" sz="1200" spc="-5" dirty="0" err="1" smtClean="0">
                <a:latin typeface="Times New Roman" pitchFamily="18" charset="0"/>
                <a:cs typeface="Times New Roman" pitchFamily="18" charset="0"/>
              </a:rPr>
              <a:t>Jaipur</a:t>
            </a:r>
            <a:r>
              <a:rPr sz="1200" spc="-60" smtClean="0">
                <a:latin typeface="Times New Roman" pitchFamily="18" charset="0"/>
                <a:cs typeface="Times New Roman" pitchFamily="18" charset="0"/>
              </a:rPr>
              <a:t> </a:t>
            </a:r>
            <a:endParaRPr sz="1200" dirty="0">
              <a:latin typeface="Times New Roman" pitchFamily="18" charset="0"/>
              <a:cs typeface="Times New Roman" pitchFamily="18" charset="0"/>
            </a:endParaRPr>
          </a:p>
        </p:txBody>
      </p:sp>
      <p:sp>
        <p:nvSpPr>
          <p:cNvPr id="15" name="object 15"/>
          <p:cNvSpPr/>
          <p:nvPr/>
        </p:nvSpPr>
        <p:spPr>
          <a:xfrm>
            <a:off x="0" y="0"/>
            <a:ext cx="1343032" cy="952498"/>
          </a:xfrm>
          <a:prstGeom prst="rect">
            <a:avLst/>
          </a:prstGeom>
          <a:blipFill>
            <a:blip r:embed="rId5" cstate="print"/>
            <a:stretch>
              <a:fillRect/>
            </a:stretch>
          </a:blipFill>
        </p:spPr>
        <p:txBody>
          <a:bodyPr wrap="square" lIns="0" tIns="0" rIns="0" bIns="0" rtlCol="0"/>
          <a:lstStyle/>
          <a:p>
            <a:endParaRPr dirty="0"/>
          </a:p>
        </p:txBody>
      </p:sp>
      <p:sp>
        <p:nvSpPr>
          <p:cNvPr id="16" name="object 16"/>
          <p:cNvSpPr txBox="1"/>
          <p:nvPr/>
        </p:nvSpPr>
        <p:spPr>
          <a:xfrm>
            <a:off x="353671" y="224408"/>
            <a:ext cx="58318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03</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pic>
        <p:nvPicPr>
          <p:cNvPr id="2050" name="Picture 2" descr="C:\Users\EE25\Desktop\ullu image.png"/>
          <p:cNvPicPr>
            <a:picLocks noChangeAspect="1" noChangeArrowheads="1"/>
          </p:cNvPicPr>
          <p:nvPr/>
        </p:nvPicPr>
        <p:blipFill>
          <a:blip r:embed="rId6" cstate="print"/>
          <a:srcRect/>
          <a:stretch>
            <a:fillRect/>
          </a:stretch>
        </p:blipFill>
        <p:spPr bwMode="auto">
          <a:xfrm>
            <a:off x="4114800" y="1257300"/>
            <a:ext cx="1543050" cy="1695450"/>
          </a:xfrm>
          <a:prstGeom prst="rect">
            <a:avLst/>
          </a:prstGeom>
        </p:spPr>
        <p:style>
          <a:lnRef idx="0">
            <a:schemeClr val="dk1"/>
          </a:lnRef>
          <a:fillRef idx="3">
            <a:schemeClr val="dk1"/>
          </a:fillRef>
          <a:effectRef idx="3">
            <a:schemeClr val="dk1"/>
          </a:effectRef>
          <a:fontRef idx="minor">
            <a:schemeClr val="lt1"/>
          </a:fontRef>
        </p:style>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926828" y="510028"/>
            <a:ext cx="5931535" cy="0"/>
          </a:xfrm>
          <a:custGeom>
            <a:avLst/>
            <a:gdLst/>
            <a:ahLst/>
            <a:cxnLst/>
            <a:rect l="l" t="t" r="r" b="b"/>
            <a:pathLst>
              <a:path w="5931534">
                <a:moveTo>
                  <a:pt x="0" y="0"/>
                </a:moveTo>
                <a:lnTo>
                  <a:pt x="5931133" y="0"/>
                </a:lnTo>
              </a:path>
            </a:pathLst>
          </a:custGeom>
          <a:ln w="19024">
            <a:solidFill>
              <a:srgbClr val="FDFDFD"/>
            </a:solidFill>
          </a:ln>
        </p:spPr>
        <p:txBody>
          <a:bodyPr wrap="square" lIns="0" tIns="0" rIns="0" bIns="0" rtlCol="0"/>
          <a:lstStyle/>
          <a:p>
            <a:endParaRPr dirty="0"/>
          </a:p>
        </p:txBody>
      </p:sp>
      <p:sp>
        <p:nvSpPr>
          <p:cNvPr id="4" name="object 4"/>
          <p:cNvSpPr/>
          <p:nvPr/>
        </p:nvSpPr>
        <p:spPr>
          <a:xfrm>
            <a:off x="0" y="510028"/>
            <a:ext cx="328295" cy="0"/>
          </a:xfrm>
          <a:custGeom>
            <a:avLst/>
            <a:gdLst/>
            <a:ahLst/>
            <a:cxnLst/>
            <a:rect l="l" t="t" r="r" b="b"/>
            <a:pathLst>
              <a:path w="328295">
                <a:moveTo>
                  <a:pt x="0" y="0"/>
                </a:moveTo>
                <a:lnTo>
                  <a:pt x="328101" y="0"/>
                </a:lnTo>
              </a:path>
            </a:pathLst>
          </a:custGeom>
          <a:ln w="19024">
            <a:solidFill>
              <a:srgbClr val="FDFDFD"/>
            </a:solidFill>
          </a:ln>
        </p:spPr>
        <p:txBody>
          <a:bodyPr wrap="square" lIns="0" tIns="0" rIns="0" bIns="0" rtlCol="0"/>
          <a:lstStyle/>
          <a:p>
            <a:endParaRPr dirty="0"/>
          </a:p>
        </p:txBody>
      </p:sp>
      <p:sp>
        <p:nvSpPr>
          <p:cNvPr id="5" name="object 5"/>
          <p:cNvSpPr/>
          <p:nvPr/>
        </p:nvSpPr>
        <p:spPr>
          <a:xfrm>
            <a:off x="0" y="5865013"/>
            <a:ext cx="6857986" cy="3507567"/>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328104" y="190143"/>
            <a:ext cx="598805" cy="592455"/>
          </a:xfrm>
          <a:custGeom>
            <a:avLst/>
            <a:gdLst/>
            <a:ahLst/>
            <a:cxnLst/>
            <a:rect l="l" t="t" r="r" b="b"/>
            <a:pathLst>
              <a:path w="598805" h="592455">
                <a:moveTo>
                  <a:pt x="0" y="0"/>
                </a:moveTo>
                <a:lnTo>
                  <a:pt x="598723" y="0"/>
                </a:lnTo>
                <a:lnTo>
                  <a:pt x="598723" y="592197"/>
                </a:lnTo>
                <a:lnTo>
                  <a:pt x="0" y="592197"/>
                </a:lnTo>
                <a:lnTo>
                  <a:pt x="0" y="0"/>
                </a:lnTo>
                <a:close/>
              </a:path>
            </a:pathLst>
          </a:custGeom>
          <a:solidFill>
            <a:srgbClr val="FDFDFD"/>
          </a:solidFill>
        </p:spPr>
        <p:txBody>
          <a:bodyPr wrap="square" lIns="0" tIns="0" rIns="0" bIns="0" rtlCol="0"/>
          <a:lstStyle/>
          <a:p>
            <a:endParaRPr dirty="0"/>
          </a:p>
        </p:txBody>
      </p:sp>
      <p:sp>
        <p:nvSpPr>
          <p:cNvPr id="7" name="object 7"/>
          <p:cNvSpPr/>
          <p:nvPr/>
        </p:nvSpPr>
        <p:spPr>
          <a:xfrm>
            <a:off x="299241" y="678981"/>
            <a:ext cx="6259487" cy="8420675"/>
          </a:xfrm>
          <a:prstGeom prst="rect">
            <a:avLst/>
          </a:prstGeom>
          <a:blipFill>
            <a:blip r:embed="rId4" cstate="print"/>
            <a:stretch>
              <a:fillRect/>
            </a:stretch>
          </a:blipFill>
        </p:spPr>
        <p:txBody>
          <a:bodyPr wrap="square" lIns="0" tIns="0" rIns="0" bIns="0" rtlCol="0"/>
          <a:lstStyle/>
          <a:p>
            <a:endParaRPr dirty="0"/>
          </a:p>
        </p:txBody>
      </p:sp>
      <p:sp>
        <p:nvSpPr>
          <p:cNvPr id="8" name="object 8"/>
          <p:cNvSpPr/>
          <p:nvPr/>
        </p:nvSpPr>
        <p:spPr>
          <a:xfrm>
            <a:off x="4226041" y="1306217"/>
            <a:ext cx="1318895" cy="1553210"/>
          </a:xfrm>
          <a:custGeom>
            <a:avLst/>
            <a:gdLst/>
            <a:ahLst/>
            <a:cxnLst/>
            <a:rect l="l" t="t" r="r" b="b"/>
            <a:pathLst>
              <a:path w="1318895" h="1553210">
                <a:moveTo>
                  <a:pt x="1170797" y="0"/>
                </a:moveTo>
                <a:lnTo>
                  <a:pt x="147874" y="0"/>
                </a:lnTo>
                <a:lnTo>
                  <a:pt x="101274" y="7559"/>
                </a:lnTo>
                <a:lnTo>
                  <a:pt x="60699" y="28617"/>
                </a:lnTo>
                <a:lnTo>
                  <a:pt x="28624" y="60692"/>
                </a:lnTo>
                <a:lnTo>
                  <a:pt x="7574" y="101269"/>
                </a:lnTo>
                <a:lnTo>
                  <a:pt x="0" y="147877"/>
                </a:lnTo>
                <a:lnTo>
                  <a:pt x="0" y="1404952"/>
                </a:lnTo>
                <a:lnTo>
                  <a:pt x="7574" y="1451577"/>
                </a:lnTo>
                <a:lnTo>
                  <a:pt x="28624" y="1492151"/>
                </a:lnTo>
                <a:lnTo>
                  <a:pt x="60699" y="1524201"/>
                </a:lnTo>
                <a:lnTo>
                  <a:pt x="101274" y="1545276"/>
                </a:lnTo>
                <a:lnTo>
                  <a:pt x="147874" y="1552851"/>
                </a:lnTo>
                <a:lnTo>
                  <a:pt x="1170797" y="1552851"/>
                </a:lnTo>
                <a:lnTo>
                  <a:pt x="1217422" y="1545276"/>
                </a:lnTo>
                <a:lnTo>
                  <a:pt x="1257997" y="1524201"/>
                </a:lnTo>
                <a:lnTo>
                  <a:pt x="1290072" y="1492151"/>
                </a:lnTo>
                <a:lnTo>
                  <a:pt x="1311122" y="1451577"/>
                </a:lnTo>
                <a:lnTo>
                  <a:pt x="1318697" y="1404952"/>
                </a:lnTo>
                <a:lnTo>
                  <a:pt x="1318697" y="147877"/>
                </a:lnTo>
                <a:lnTo>
                  <a:pt x="1311122" y="101269"/>
                </a:lnTo>
                <a:lnTo>
                  <a:pt x="1290072" y="60692"/>
                </a:lnTo>
                <a:lnTo>
                  <a:pt x="1257997" y="28617"/>
                </a:lnTo>
                <a:lnTo>
                  <a:pt x="1217422" y="7559"/>
                </a:lnTo>
                <a:lnTo>
                  <a:pt x="1170797" y="0"/>
                </a:lnTo>
                <a:close/>
              </a:path>
            </a:pathLst>
          </a:custGeom>
          <a:ln w="9524">
            <a:solidFill>
              <a:srgbClr val="A8AAAE"/>
            </a:solidFill>
          </a:ln>
        </p:spPr>
        <p:txBody>
          <a:bodyPr wrap="square" lIns="0" tIns="0" rIns="0" bIns="0" rtlCol="0"/>
          <a:lstStyle/>
          <a:p>
            <a:endParaRPr dirty="0"/>
          </a:p>
        </p:txBody>
      </p:sp>
      <p:sp>
        <p:nvSpPr>
          <p:cNvPr id="9" name="object 9"/>
          <p:cNvSpPr/>
          <p:nvPr/>
        </p:nvSpPr>
        <p:spPr>
          <a:xfrm>
            <a:off x="4355416" y="2891744"/>
            <a:ext cx="1273810" cy="79375"/>
          </a:xfrm>
          <a:custGeom>
            <a:avLst/>
            <a:gdLst/>
            <a:ahLst/>
            <a:cxnLst/>
            <a:rect l="l" t="t" r="r" b="b"/>
            <a:pathLst>
              <a:path w="1273810" h="79375">
                <a:moveTo>
                  <a:pt x="1153572" y="78849"/>
                </a:moveTo>
                <a:lnTo>
                  <a:pt x="130649" y="78849"/>
                </a:lnTo>
                <a:lnTo>
                  <a:pt x="89924" y="73099"/>
                </a:lnTo>
                <a:lnTo>
                  <a:pt x="53499" y="56974"/>
                </a:lnTo>
                <a:lnTo>
                  <a:pt x="22974" y="32074"/>
                </a:lnTo>
                <a:lnTo>
                  <a:pt x="0" y="0"/>
                </a:lnTo>
                <a:lnTo>
                  <a:pt x="15999" y="7324"/>
                </a:lnTo>
                <a:lnTo>
                  <a:pt x="32924" y="12724"/>
                </a:lnTo>
                <a:lnTo>
                  <a:pt x="50649" y="16074"/>
                </a:lnTo>
                <a:lnTo>
                  <a:pt x="69024" y="17224"/>
                </a:lnTo>
                <a:lnTo>
                  <a:pt x="1273322" y="17224"/>
                </a:lnTo>
                <a:lnTo>
                  <a:pt x="1272822" y="18149"/>
                </a:lnTo>
                <a:lnTo>
                  <a:pt x="1240772" y="50224"/>
                </a:lnTo>
                <a:lnTo>
                  <a:pt x="1200197" y="71274"/>
                </a:lnTo>
                <a:lnTo>
                  <a:pt x="1153572" y="78849"/>
                </a:lnTo>
                <a:close/>
              </a:path>
            </a:pathLst>
          </a:custGeom>
          <a:solidFill>
            <a:srgbClr val="FDC32A"/>
          </a:solidFill>
        </p:spPr>
        <p:txBody>
          <a:bodyPr wrap="square" lIns="0" tIns="0" rIns="0" bIns="0" rtlCol="0"/>
          <a:lstStyle/>
          <a:p>
            <a:endParaRPr dirty="0"/>
          </a:p>
        </p:txBody>
      </p:sp>
      <p:sp>
        <p:nvSpPr>
          <p:cNvPr id="10" name="object 10"/>
          <p:cNvSpPr/>
          <p:nvPr/>
        </p:nvSpPr>
        <p:spPr>
          <a:xfrm>
            <a:off x="5447364" y="1434969"/>
            <a:ext cx="209550" cy="1474470"/>
          </a:xfrm>
          <a:custGeom>
            <a:avLst/>
            <a:gdLst/>
            <a:ahLst/>
            <a:cxnLst/>
            <a:rect l="l" t="t" r="r" b="b"/>
            <a:pathLst>
              <a:path w="209550" h="1474470">
                <a:moveTo>
                  <a:pt x="181374" y="1473999"/>
                </a:moveTo>
                <a:lnTo>
                  <a:pt x="0" y="1473999"/>
                </a:lnTo>
                <a:lnTo>
                  <a:pt x="46624" y="1466424"/>
                </a:lnTo>
                <a:lnTo>
                  <a:pt x="87199" y="1445374"/>
                </a:lnTo>
                <a:lnTo>
                  <a:pt x="119274" y="1413299"/>
                </a:lnTo>
                <a:lnTo>
                  <a:pt x="140324" y="1372724"/>
                </a:lnTo>
                <a:lnTo>
                  <a:pt x="147899" y="1326099"/>
                </a:lnTo>
                <a:lnTo>
                  <a:pt x="147899" y="69044"/>
                </a:lnTo>
                <a:lnTo>
                  <a:pt x="146749" y="50649"/>
                </a:lnTo>
                <a:lnTo>
                  <a:pt x="143399" y="32922"/>
                </a:lnTo>
                <a:lnTo>
                  <a:pt x="137999" y="15987"/>
                </a:lnTo>
                <a:lnTo>
                  <a:pt x="130674" y="0"/>
                </a:lnTo>
                <a:lnTo>
                  <a:pt x="162724" y="22977"/>
                </a:lnTo>
                <a:lnTo>
                  <a:pt x="187649" y="53492"/>
                </a:lnTo>
                <a:lnTo>
                  <a:pt x="203774" y="89934"/>
                </a:lnTo>
                <a:lnTo>
                  <a:pt x="209524" y="130667"/>
                </a:lnTo>
                <a:lnTo>
                  <a:pt x="209524" y="1387724"/>
                </a:lnTo>
                <a:lnTo>
                  <a:pt x="201949" y="1434349"/>
                </a:lnTo>
                <a:lnTo>
                  <a:pt x="181374" y="1473999"/>
                </a:lnTo>
                <a:close/>
              </a:path>
            </a:pathLst>
          </a:custGeom>
          <a:solidFill>
            <a:srgbClr val="FDC32A"/>
          </a:solidFill>
        </p:spPr>
        <p:txBody>
          <a:bodyPr wrap="square" lIns="0" tIns="0" rIns="0" bIns="0" rtlCol="0"/>
          <a:lstStyle/>
          <a:p>
            <a:endParaRPr dirty="0"/>
          </a:p>
        </p:txBody>
      </p:sp>
      <p:sp>
        <p:nvSpPr>
          <p:cNvPr id="11" name="object 11"/>
          <p:cNvSpPr txBox="1"/>
          <p:nvPr/>
        </p:nvSpPr>
        <p:spPr>
          <a:xfrm>
            <a:off x="1532521" y="2528539"/>
            <a:ext cx="953135" cy="364490"/>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363434"/>
                </a:solidFill>
                <a:latin typeface="Times New Roman" pitchFamily="18" charset="0"/>
                <a:cs typeface="Times New Roman" pitchFamily="18" charset="0"/>
              </a:rPr>
              <a:t>HOD</a:t>
            </a:r>
            <a:r>
              <a:rPr sz="1100" b="1" spc="-15" dirty="0">
                <a:solidFill>
                  <a:srgbClr val="363434"/>
                </a:solidFill>
                <a:latin typeface="Times New Roman" pitchFamily="18" charset="0"/>
                <a:cs typeface="Times New Roman" pitchFamily="18" charset="0"/>
              </a:rPr>
              <a:t> </a:t>
            </a:r>
            <a:r>
              <a:rPr sz="1100" b="1" spc="-5" dirty="0">
                <a:solidFill>
                  <a:srgbClr val="363434"/>
                </a:solidFill>
                <a:latin typeface="Times New Roman" pitchFamily="18" charset="0"/>
                <a:cs typeface="Times New Roman" pitchFamily="18" charset="0"/>
              </a:rPr>
              <a:t>(EE)</a:t>
            </a:r>
            <a:endParaRPr sz="1100" dirty="0">
              <a:latin typeface="Times New Roman" pitchFamily="18" charset="0"/>
              <a:cs typeface="Times New Roman" pitchFamily="18" charset="0"/>
            </a:endParaRPr>
          </a:p>
          <a:p>
            <a:pPr marL="12700">
              <a:lnSpc>
                <a:spcPct val="100000"/>
              </a:lnSpc>
              <a:spcBef>
                <a:spcPts val="30"/>
              </a:spcBef>
            </a:pPr>
            <a:r>
              <a:rPr sz="1100" b="1" spc="-5" dirty="0">
                <a:solidFill>
                  <a:srgbClr val="363434"/>
                </a:solidFill>
                <a:latin typeface="Times New Roman" pitchFamily="18" charset="0"/>
                <a:cs typeface="Times New Roman" pitchFamily="18" charset="0"/>
              </a:rPr>
              <a:t>JECRC,</a:t>
            </a:r>
            <a:r>
              <a:rPr sz="1100" b="1" spc="-70" dirty="0">
                <a:solidFill>
                  <a:srgbClr val="363434"/>
                </a:solidFill>
                <a:latin typeface="Times New Roman" pitchFamily="18" charset="0"/>
                <a:cs typeface="Times New Roman" pitchFamily="18" charset="0"/>
              </a:rPr>
              <a:t> </a:t>
            </a:r>
            <a:r>
              <a:rPr sz="1100" b="1" spc="-5" dirty="0">
                <a:solidFill>
                  <a:srgbClr val="363434"/>
                </a:solidFill>
                <a:latin typeface="Times New Roman" pitchFamily="18" charset="0"/>
                <a:cs typeface="Times New Roman" pitchFamily="18" charset="0"/>
              </a:rPr>
              <a:t>Jaipur</a:t>
            </a:r>
            <a:endParaRPr sz="1100" dirty="0">
              <a:latin typeface="Times New Roman" pitchFamily="18" charset="0"/>
              <a:cs typeface="Times New Roman" pitchFamily="18" charset="0"/>
            </a:endParaRPr>
          </a:p>
        </p:txBody>
      </p:sp>
      <p:sp>
        <p:nvSpPr>
          <p:cNvPr id="12" name="object 12"/>
          <p:cNvSpPr txBox="1"/>
          <p:nvPr/>
        </p:nvSpPr>
        <p:spPr>
          <a:xfrm>
            <a:off x="2405360" y="3021539"/>
            <a:ext cx="1330960" cy="561975"/>
          </a:xfrm>
          <a:prstGeom prst="rect">
            <a:avLst/>
          </a:prstGeom>
        </p:spPr>
        <p:txBody>
          <a:bodyPr vert="horz" wrap="square" lIns="0" tIns="14604" rIns="0" bIns="0" rtlCol="0">
            <a:spAutoFit/>
          </a:bodyPr>
          <a:lstStyle/>
          <a:p>
            <a:pPr marL="12700">
              <a:lnSpc>
                <a:spcPct val="100000"/>
              </a:lnSpc>
              <a:spcBef>
                <a:spcPts val="114"/>
              </a:spcBef>
            </a:pPr>
            <a:r>
              <a:rPr sz="3500" i="1" spc="-565" dirty="0">
                <a:solidFill>
                  <a:srgbClr val="A02A2D"/>
                </a:solidFill>
                <a:latin typeface="Arial"/>
                <a:cs typeface="Arial"/>
              </a:rPr>
              <a:t>Message</a:t>
            </a:r>
            <a:endParaRPr sz="3500" dirty="0">
              <a:latin typeface="Arial"/>
              <a:cs typeface="Arial"/>
            </a:endParaRPr>
          </a:p>
        </p:txBody>
      </p:sp>
      <p:sp>
        <p:nvSpPr>
          <p:cNvPr id="13" name="object 13"/>
          <p:cNvSpPr txBox="1"/>
          <p:nvPr/>
        </p:nvSpPr>
        <p:spPr>
          <a:xfrm>
            <a:off x="752223" y="3565521"/>
            <a:ext cx="4983480" cy="4447371"/>
          </a:xfrm>
          <a:prstGeom prst="rect">
            <a:avLst/>
          </a:prstGeom>
        </p:spPr>
        <p:txBody>
          <a:bodyPr vert="horz" wrap="square" lIns="0" tIns="20320" rIns="0" bIns="0" rtlCol="0">
            <a:spAutoFit/>
          </a:bodyPr>
          <a:lstStyle/>
          <a:p>
            <a:pPr marL="12700" marR="10795" algn="just">
              <a:lnSpc>
                <a:spcPts val="1420"/>
              </a:lnSpc>
              <a:spcBef>
                <a:spcPts val="160"/>
              </a:spcBef>
            </a:pPr>
            <a:r>
              <a:rPr sz="1200" spc="-5" dirty="0">
                <a:latin typeface="Times New Roman" pitchFamily="18" charset="0"/>
                <a:cs typeface="Times New Roman" pitchFamily="18" charset="0"/>
              </a:rPr>
              <a:t>Nikola Tesla, the well known Serbian- American electrical engineer  is quoted as saying "Electrical sources has revealed to us the true  nature of light has provided us with innumerate appliances and  instruments of precision and has thereby vastly added to the  exactness of </a:t>
            </a:r>
            <a:r>
              <a:rPr sz="1200" spc="-5">
                <a:latin typeface="Times New Roman" pitchFamily="18" charset="0"/>
                <a:cs typeface="Times New Roman" pitchFamily="18" charset="0"/>
              </a:rPr>
              <a:t>our </a:t>
            </a:r>
            <a:r>
              <a:rPr sz="1200" spc="-5" smtClean="0">
                <a:latin typeface="Times New Roman" pitchFamily="18" charset="0"/>
                <a:cs typeface="Times New Roman" pitchFamily="18" charset="0"/>
              </a:rPr>
              <a:t>knowledge"</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His </a:t>
            </a:r>
            <a:r>
              <a:rPr sz="1200" spc="-5" dirty="0">
                <a:latin typeface="Times New Roman" pitchFamily="18" charset="0"/>
                <a:cs typeface="Times New Roman" pitchFamily="18" charset="0"/>
              </a:rPr>
              <a:t>words portray </a:t>
            </a:r>
            <a:r>
              <a:rPr sz="1200" spc="-5">
                <a:latin typeface="Times New Roman" pitchFamily="18" charset="0"/>
                <a:cs typeface="Times New Roman" pitchFamily="18" charset="0"/>
              </a:rPr>
              <a:t>the </a:t>
            </a:r>
            <a:r>
              <a:rPr sz="1200" spc="-5" smtClean="0">
                <a:latin typeface="Times New Roman" pitchFamily="18" charset="0"/>
                <a:cs typeface="Times New Roman" pitchFamily="18" charset="0"/>
              </a:rPr>
              <a:t>immensely</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wide </a:t>
            </a:r>
            <a:r>
              <a:rPr sz="1200" spc="-5" dirty="0">
                <a:latin typeface="Times New Roman" pitchFamily="18" charset="0"/>
                <a:cs typeface="Times New Roman" pitchFamily="18" charset="0"/>
              </a:rPr>
              <a:t>and dynamically changing and ever developing world of  electrical engineering open to electrical</a:t>
            </a:r>
            <a:r>
              <a:rPr sz="1200" spc="305" dirty="0">
                <a:latin typeface="Times New Roman" pitchFamily="18" charset="0"/>
                <a:cs typeface="Times New Roman" pitchFamily="18" charset="0"/>
              </a:rPr>
              <a:t> </a:t>
            </a:r>
            <a:r>
              <a:rPr sz="1200" spc="-5" dirty="0">
                <a:latin typeface="Times New Roman" pitchFamily="18" charset="0"/>
                <a:cs typeface="Times New Roman" pitchFamily="18" charset="0"/>
              </a:rPr>
              <a:t>engineer.</a:t>
            </a:r>
            <a:endParaRPr sz="1200" dirty="0">
              <a:latin typeface="Times New Roman" pitchFamily="18" charset="0"/>
              <a:cs typeface="Times New Roman" pitchFamily="18" charset="0"/>
            </a:endParaRPr>
          </a:p>
          <a:p>
            <a:pPr>
              <a:lnSpc>
                <a:spcPct val="100000"/>
              </a:lnSpc>
              <a:spcBef>
                <a:spcPts val="35"/>
              </a:spcBef>
            </a:pPr>
            <a:endParaRPr sz="1500" dirty="0">
              <a:latin typeface="Times New Roman" pitchFamily="18" charset="0"/>
              <a:cs typeface="Times New Roman" pitchFamily="18" charset="0"/>
            </a:endParaRPr>
          </a:p>
          <a:p>
            <a:pPr marL="24765" marR="8890" algn="just">
              <a:lnSpc>
                <a:spcPts val="1420"/>
              </a:lnSpc>
              <a:spcBef>
                <a:spcPts val="5"/>
              </a:spcBef>
            </a:pPr>
            <a:r>
              <a:rPr sz="1200" spc="-5" dirty="0">
                <a:latin typeface="Times New Roman" pitchFamily="18" charset="0"/>
                <a:cs typeface="Times New Roman" pitchFamily="18" charset="0"/>
              </a:rPr>
              <a:t>It is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great pleasure to see </a:t>
            </a:r>
            <a:r>
              <a:rPr sz="1200" spc="-5">
                <a:latin typeface="Times New Roman" pitchFamily="18" charset="0"/>
                <a:cs typeface="Times New Roman" pitchFamily="18" charset="0"/>
              </a:rPr>
              <a:t>the </a:t>
            </a:r>
            <a:r>
              <a:rPr lang="en-IN" sz="1200" spc="-5" dirty="0" smtClean="0">
                <a:latin typeface="Times New Roman" pitchFamily="18" charset="0"/>
                <a:cs typeface="Times New Roman" pitchFamily="18" charset="0"/>
              </a:rPr>
              <a:t>March</a:t>
            </a:r>
            <a:r>
              <a:rPr sz="1200" spc="-5" smtClean="0">
                <a:latin typeface="Times New Roman" pitchFamily="18" charset="0"/>
                <a:cs typeface="Times New Roman" pitchFamily="18" charset="0"/>
              </a:rPr>
              <a: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201</a:t>
            </a:r>
            <a:r>
              <a:rPr lang="en-IN" sz="1200" spc="-5" dirty="0" smtClean="0">
                <a:latin typeface="Times New Roman" pitchFamily="18" charset="0"/>
                <a:cs typeface="Times New Roman" pitchFamily="18" charset="0"/>
              </a:rPr>
              <a:t>8</a:t>
            </a:r>
            <a:r>
              <a:rPr sz="1200" spc="-5" smtClean="0">
                <a:latin typeface="Times New Roman" pitchFamily="18" charset="0"/>
                <a:cs typeface="Times New Roman" pitchFamily="18" charset="0"/>
              </a:rPr>
              <a:t> </a:t>
            </a:r>
            <a:r>
              <a:rPr sz="1200" spc="-5" dirty="0">
                <a:latin typeface="Times New Roman" pitchFamily="18" charset="0"/>
                <a:cs typeface="Times New Roman" pitchFamily="18" charset="0"/>
              </a:rPr>
              <a:t>issue </a:t>
            </a:r>
            <a:r>
              <a:rPr sz="1200" spc="-5">
                <a:latin typeface="Times New Roman" pitchFamily="18" charset="0"/>
                <a:cs typeface="Times New Roman" pitchFamily="18" charset="0"/>
              </a:rPr>
              <a:t>of </a:t>
            </a:r>
            <a:r>
              <a:rPr sz="1200" spc="-5" smtClean="0">
                <a:latin typeface="Times New Roman" pitchFamily="18" charset="0"/>
                <a:cs typeface="Times New Roman" pitchFamily="18" charset="0"/>
              </a:rPr>
              <a:t>EE</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newsletter </a:t>
            </a:r>
            <a:r>
              <a:rPr sz="1200" b="1" spc="-5">
                <a:latin typeface="Times New Roman" pitchFamily="18" charset="0"/>
                <a:cs typeface="Times New Roman" pitchFamily="18" charset="0"/>
              </a:rPr>
              <a:t>“</a:t>
            </a:r>
            <a:r>
              <a:rPr sz="1200" b="1" spc="-5" smtClean="0">
                <a:latin typeface="Times New Roman" pitchFamily="18" charset="0"/>
                <a:cs typeface="Times New Roman" pitchFamily="18" charset="0"/>
              </a:rPr>
              <a:t>Tesla</a:t>
            </a:r>
            <a:r>
              <a:rPr lang="en-IN" sz="1200" b="1" spc="-5" dirty="0" smtClean="0">
                <a:latin typeface="Times New Roman" pitchFamily="18" charset="0"/>
                <a:cs typeface="Times New Roman" pitchFamily="18" charset="0"/>
              </a:rPr>
              <a:t> 03/18</a:t>
            </a:r>
            <a:r>
              <a:rPr sz="1200" b="1" spc="-5" smtClean="0">
                <a:latin typeface="Times New Roman" pitchFamily="18" charset="0"/>
                <a:cs typeface="Times New Roman" pitchFamily="18" charset="0"/>
              </a:rPr>
              <a:t>”.</a:t>
            </a:r>
            <a:r>
              <a:rPr lang="en-IN" sz="1200" b="1"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The </a:t>
            </a:r>
            <a:r>
              <a:rPr sz="1200" spc="-5" dirty="0">
                <a:latin typeface="Times New Roman" pitchFamily="18" charset="0"/>
                <a:cs typeface="Times New Roman" pitchFamily="18" charset="0"/>
              </a:rPr>
              <a:t>department has well qualified </a:t>
            </a:r>
            <a:r>
              <a:rPr sz="1200" spc="-5">
                <a:latin typeface="Times New Roman" pitchFamily="18" charset="0"/>
                <a:cs typeface="Times New Roman" pitchFamily="18" charset="0"/>
              </a:rPr>
              <a:t>staff </a:t>
            </a:r>
            <a:r>
              <a:rPr sz="1200" spc="-5" smtClean="0">
                <a:latin typeface="Times New Roman" pitchFamily="18" charset="0"/>
                <a:cs typeface="Times New Roman" pitchFamily="18" charset="0"/>
              </a:rPr>
              <a:t>with</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expertise </a:t>
            </a:r>
            <a:r>
              <a:rPr sz="1200" spc="-5" dirty="0">
                <a:latin typeface="Times New Roman" pitchFamily="18" charset="0"/>
                <a:cs typeface="Times New Roman" pitchFamily="18" charset="0"/>
              </a:rPr>
              <a:t>in </a:t>
            </a:r>
            <a:r>
              <a:rPr sz="1200" spc="-5">
                <a:latin typeface="Times New Roman" pitchFamily="18" charset="0"/>
                <a:cs typeface="Times New Roman" pitchFamily="18" charset="0"/>
              </a:rPr>
              <a:t>Power </a:t>
            </a:r>
            <a:r>
              <a:rPr sz="1200" spc="-5" smtClean="0">
                <a:latin typeface="Times New Roman" pitchFamily="18" charset="0"/>
                <a:cs typeface="Times New Roman" pitchFamily="18" charset="0"/>
              </a:rPr>
              <a:t>Systems,</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Control</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Systems,</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Power </a:t>
            </a:r>
            <a:r>
              <a:rPr sz="1200" spc="-5">
                <a:latin typeface="Times New Roman" pitchFamily="18" charset="0"/>
                <a:cs typeface="Times New Roman" pitchFamily="18" charset="0"/>
              </a:rPr>
              <a:t>Electronics </a:t>
            </a:r>
            <a:r>
              <a:rPr sz="1200" spc="-5" smtClean="0">
                <a:latin typeface="Times New Roman" pitchFamily="18" charset="0"/>
                <a:cs typeface="Times New Roman" pitchFamily="18" charset="0"/>
              </a:rPr>
              <a:t>and</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Drives,</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Electrical Machines</a:t>
            </a:r>
            <a:r>
              <a:rPr lang="en-IN" sz="1200" spc="-5" dirty="0" smtClean="0">
                <a:latin typeface="Times New Roman" pitchFamily="18" charset="0"/>
                <a:cs typeface="Times New Roman" pitchFamily="18" charset="0"/>
              </a:rPr>
              <a:t> and </a:t>
            </a:r>
            <a:r>
              <a:rPr sz="1200" spc="-5" smtClean="0">
                <a:latin typeface="Times New Roman" pitchFamily="18" charset="0"/>
                <a:cs typeface="Times New Roman" pitchFamily="18" charset="0"/>
              </a:rPr>
              <a:t>Renewable </a:t>
            </a:r>
            <a:r>
              <a:rPr lang="en-IN" sz="1200" spc="-5" dirty="0" smtClean="0">
                <a:latin typeface="Times New Roman" pitchFamily="18" charset="0"/>
                <a:cs typeface="Times New Roman" pitchFamily="18" charset="0"/>
              </a:rPr>
              <a:t>E</a:t>
            </a:r>
            <a:r>
              <a:rPr sz="1200" spc="-5" smtClean="0">
                <a:latin typeface="Times New Roman" pitchFamily="18" charset="0"/>
                <a:cs typeface="Times New Roman" pitchFamily="18" charset="0"/>
              </a:rPr>
              <a:t>nergy </a:t>
            </a:r>
            <a:r>
              <a:rPr lang="en-IN" sz="1200" spc="-5" dirty="0" smtClean="0">
                <a:latin typeface="Times New Roman" pitchFamily="18" charset="0"/>
                <a:cs typeface="Times New Roman" pitchFamily="18" charset="0"/>
              </a:rPr>
              <a:t>S</a:t>
            </a:r>
            <a:r>
              <a:rPr sz="1200" spc="-5" smtClean="0">
                <a:latin typeface="Times New Roman" pitchFamily="18" charset="0"/>
                <a:cs typeface="Times New Roman" pitchFamily="18" charset="0"/>
              </a:rPr>
              <a:t>ystem </a:t>
            </a:r>
            <a:r>
              <a:rPr sz="1200" spc="-5">
                <a:latin typeface="Times New Roman" pitchFamily="18" charset="0"/>
                <a:cs typeface="Times New Roman" pitchFamily="18" charset="0"/>
              </a:rPr>
              <a:t>assisted </a:t>
            </a:r>
            <a:r>
              <a:rPr sz="1200" spc="-5" smtClean="0">
                <a:latin typeface="Times New Roman" pitchFamily="18" charset="0"/>
                <a:cs typeface="Times New Roman" pitchFamily="18" charset="0"/>
              </a:rPr>
              <a:t>by</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skilled </a:t>
            </a:r>
            <a:r>
              <a:rPr sz="1200" spc="-5" dirty="0">
                <a:latin typeface="Times New Roman" pitchFamily="18" charset="0"/>
                <a:cs typeface="Times New Roman" pitchFamily="18" charset="0"/>
              </a:rPr>
              <a:t>supporting </a:t>
            </a:r>
            <a:r>
              <a:rPr sz="1200" spc="-5">
                <a:latin typeface="Times New Roman" pitchFamily="18" charset="0"/>
                <a:cs typeface="Times New Roman" pitchFamily="18" charset="0"/>
              </a:rPr>
              <a:t>staff</a:t>
            </a:r>
            <a:r>
              <a:rPr sz="1200" spc="-5" smtClean="0">
                <a:latin typeface="Times New Roman" pitchFamily="18" charset="0"/>
                <a:cs typeface="Times New Roman" pitchFamily="18" charset="0"/>
              </a:rPr>
              <a: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I </a:t>
            </a:r>
            <a:r>
              <a:rPr sz="1200" spc="-5" dirty="0">
                <a:latin typeface="Times New Roman" pitchFamily="18" charset="0"/>
                <a:cs typeface="Times New Roman" pitchFamily="18" charset="0"/>
              </a:rPr>
              <a:t>would like to thank my existing </a:t>
            </a:r>
            <a:r>
              <a:rPr sz="1200" spc="-5">
                <a:latin typeface="Times New Roman" pitchFamily="18" charset="0"/>
                <a:cs typeface="Times New Roman" pitchFamily="18" charset="0"/>
              </a:rPr>
              <a:t>team </a:t>
            </a:r>
            <a:r>
              <a:rPr sz="1200" spc="-5" smtClean="0">
                <a:latin typeface="Times New Roman" pitchFamily="18" charset="0"/>
                <a:cs typeface="Times New Roman" pitchFamily="18" charset="0"/>
              </a:rPr>
              <a:t>for</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their </a:t>
            </a:r>
            <a:r>
              <a:rPr sz="1200" spc="-5" dirty="0">
                <a:latin typeface="Times New Roman" pitchFamily="18" charset="0"/>
                <a:cs typeface="Times New Roman" pitchFamily="18" charset="0"/>
              </a:rPr>
              <a:t>commitment and hard </a:t>
            </a:r>
            <a:r>
              <a:rPr sz="1200" spc="-5">
                <a:latin typeface="Times New Roman" pitchFamily="18" charset="0"/>
                <a:cs typeface="Times New Roman" pitchFamily="18" charset="0"/>
              </a:rPr>
              <a:t>work</a:t>
            </a:r>
            <a:r>
              <a:rPr sz="1200" spc="-5" smtClean="0">
                <a:latin typeface="Times New Roman" pitchFamily="18" charset="0"/>
                <a:cs typeface="Times New Roman" pitchFamily="18" charset="0"/>
              </a:rPr>
              <a: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The </a:t>
            </a:r>
            <a:r>
              <a:rPr sz="1200" spc="-5" dirty="0">
                <a:latin typeface="Times New Roman" pitchFamily="18" charset="0"/>
                <a:cs typeface="Times New Roman" pitchFamily="18" charset="0"/>
              </a:rPr>
              <a:t>department seeks </a:t>
            </a:r>
            <a:r>
              <a:rPr sz="1200" spc="-5">
                <a:latin typeface="Times New Roman" pitchFamily="18" charset="0"/>
                <a:cs typeface="Times New Roman" pitchFamily="18" charset="0"/>
              </a:rPr>
              <a:t>to </a:t>
            </a:r>
            <a:r>
              <a:rPr sz="1200" spc="-5" smtClean="0">
                <a:latin typeface="Times New Roman" pitchFamily="18" charset="0"/>
                <a:cs typeface="Times New Roman" pitchFamily="18" charset="0"/>
              </a:rPr>
              <a:t>combine </a:t>
            </a:r>
            <a:r>
              <a:rPr sz="1200" spc="-5" dirty="0">
                <a:latin typeface="Times New Roman" pitchFamily="18" charset="0"/>
                <a:cs typeface="Times New Roman" pitchFamily="18" charset="0"/>
              </a:rPr>
              <a:t>excellence </a:t>
            </a:r>
            <a:r>
              <a:rPr sz="1200" spc="-5">
                <a:latin typeface="Times New Roman" pitchFamily="18" charset="0"/>
                <a:cs typeface="Times New Roman" pitchFamily="18" charset="0"/>
              </a:rPr>
              <a:t>in </a:t>
            </a:r>
            <a:r>
              <a:rPr sz="1200" spc="-5" smtClean="0">
                <a:latin typeface="Times New Roman" pitchFamily="18" charset="0"/>
                <a:cs typeface="Times New Roman" pitchFamily="18" charset="0"/>
              </a:rPr>
              <a:t>education</a:t>
            </a:r>
            <a:r>
              <a:rPr lang="en-IN" sz="1200" spc="-5" dirty="0" smtClean="0">
                <a:latin typeface="Times New Roman" pitchFamily="18" charset="0"/>
                <a:cs typeface="Times New Roman" pitchFamily="18" charset="0"/>
              </a:rPr>
              <a:t> and</a:t>
            </a:r>
            <a:r>
              <a:rPr sz="1200" spc="-5" smtClean="0">
                <a:latin typeface="Times New Roman" pitchFamily="18" charset="0"/>
                <a:cs typeface="Times New Roman" pitchFamily="18" charset="0"/>
              </a:rPr>
              <a:t> research.</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The </a:t>
            </a:r>
            <a:r>
              <a:rPr sz="1200" spc="-5" dirty="0">
                <a:latin typeface="Times New Roman" pitchFamily="18" charset="0"/>
                <a:cs typeface="Times New Roman" pitchFamily="18" charset="0"/>
              </a:rPr>
              <a:t>core values of the department help the </a:t>
            </a:r>
            <a:r>
              <a:rPr sz="1200" spc="-5">
                <a:latin typeface="Times New Roman" pitchFamily="18" charset="0"/>
                <a:cs typeface="Times New Roman" pitchFamily="18" charset="0"/>
              </a:rPr>
              <a:t>students </a:t>
            </a:r>
            <a:r>
              <a:rPr sz="1200" spc="-5" smtClean="0">
                <a:latin typeface="Times New Roman" pitchFamily="18" charset="0"/>
                <a:cs typeface="Times New Roman" pitchFamily="18" charset="0"/>
              </a:rPr>
              <a:t>to</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develop </a:t>
            </a:r>
            <a:r>
              <a:rPr sz="1200" spc="-5" dirty="0">
                <a:latin typeface="Times New Roman" pitchFamily="18" charset="0"/>
                <a:cs typeface="Times New Roman" pitchFamily="18" charset="0"/>
              </a:rPr>
              <a:t>the students their overall personality and made them  worthy technocrat to compete and work at </a:t>
            </a:r>
            <a:r>
              <a:rPr sz="1200" spc="-5">
                <a:latin typeface="Times New Roman" pitchFamily="18" charset="0"/>
                <a:cs typeface="Times New Roman" pitchFamily="18" charset="0"/>
              </a:rPr>
              <a:t>global </a:t>
            </a:r>
            <a:r>
              <a:rPr sz="1200" spc="-5" smtClean="0">
                <a:latin typeface="Times New Roman" pitchFamily="18" charset="0"/>
                <a:cs typeface="Times New Roman" pitchFamily="18" charset="0"/>
              </a:rPr>
              <a:t>level.</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Our</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department </a:t>
            </a:r>
            <a:r>
              <a:rPr sz="1200" spc="-5" dirty="0">
                <a:latin typeface="Times New Roman" pitchFamily="18" charset="0"/>
                <a:cs typeface="Times New Roman" pitchFamily="18" charset="0"/>
              </a:rPr>
              <a:t>has been conducting hands on  workshop/seminar/training program since its beginning to keep  the faculty and students to enhance the knowledge </a:t>
            </a:r>
            <a:r>
              <a:rPr sz="1200" spc="-5">
                <a:latin typeface="Times New Roman" pitchFamily="18" charset="0"/>
                <a:cs typeface="Times New Roman" pitchFamily="18" charset="0"/>
              </a:rPr>
              <a:t>in </a:t>
            </a:r>
            <a:r>
              <a:rPr sz="1200" spc="-5" smtClean="0">
                <a:latin typeface="Times New Roman" pitchFamily="18" charset="0"/>
                <a:cs typeface="Times New Roman" pitchFamily="18" charset="0"/>
              </a:rPr>
              <a:t>their</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domain.Our </a:t>
            </a:r>
            <a:r>
              <a:rPr sz="1200" spc="-5" dirty="0">
                <a:latin typeface="Times New Roman" pitchFamily="18" charset="0"/>
                <a:cs typeface="Times New Roman" pitchFamily="18" charset="0"/>
              </a:rPr>
              <a:t>mission includes </a:t>
            </a:r>
            <a:r>
              <a:rPr sz="1200" dirty="0">
                <a:latin typeface="Times New Roman" pitchFamily="18" charset="0"/>
                <a:cs typeface="Times New Roman" pitchFamily="18" charset="0"/>
              </a:rPr>
              <a:t>a </a:t>
            </a:r>
            <a:r>
              <a:rPr sz="1200" spc="-5" dirty="0">
                <a:latin typeface="Times New Roman" pitchFamily="18" charset="0"/>
                <a:cs typeface="Times New Roman" pitchFamily="18" charset="0"/>
              </a:rPr>
              <a:t>commitment to prepare students  for professional and research activities with an ability to </a:t>
            </a:r>
            <a:r>
              <a:rPr sz="1200" spc="-5">
                <a:latin typeface="Times New Roman" pitchFamily="18" charset="0"/>
                <a:cs typeface="Times New Roman" pitchFamily="18" charset="0"/>
              </a:rPr>
              <a:t>learn  </a:t>
            </a:r>
            <a:r>
              <a:rPr sz="1200" spc="-5" smtClean="0">
                <a:latin typeface="Times New Roman" pitchFamily="18" charset="0"/>
                <a:cs typeface="Times New Roman" pitchFamily="18" charset="0"/>
              </a:rPr>
              <a:t>independently.</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I </a:t>
            </a:r>
            <a:r>
              <a:rPr sz="1200" spc="-5" dirty="0">
                <a:latin typeface="Times New Roman" pitchFamily="18" charset="0"/>
                <a:cs typeface="Times New Roman" pitchFamily="18" charset="0"/>
              </a:rPr>
              <a:t>wish you all </a:t>
            </a:r>
            <a:r>
              <a:rPr sz="1200" dirty="0">
                <a:latin typeface="Times New Roman" pitchFamily="18" charset="0"/>
                <a:cs typeface="Times New Roman" pitchFamily="18" charset="0"/>
              </a:rPr>
              <a:t>a  </a:t>
            </a:r>
            <a:r>
              <a:rPr sz="1200" spc="-5">
                <a:latin typeface="Times New Roman" pitchFamily="18" charset="0"/>
                <a:cs typeface="Times New Roman" pitchFamily="18" charset="0"/>
              </a:rPr>
              <a:t>successful</a:t>
            </a:r>
            <a:r>
              <a:rPr sz="1200" spc="-5" smtClean="0">
                <a:latin typeface="Times New Roman" pitchFamily="18" charset="0"/>
                <a:cs typeface="Times New Roman" pitchFamily="18" charset="0"/>
              </a:rPr>
              <a:t>,</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long-lived,</a:t>
            </a:r>
            <a:r>
              <a:rPr lang="en-IN" sz="12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engineering-based </a:t>
            </a:r>
            <a:r>
              <a:rPr sz="1200" spc="-5" dirty="0">
                <a:latin typeface="Times New Roman" pitchFamily="18" charset="0"/>
                <a:cs typeface="Times New Roman" pitchFamily="18" charset="0"/>
              </a:rPr>
              <a:t>career</a:t>
            </a:r>
            <a:r>
              <a:rPr sz="1200" spc="-15" dirty="0">
                <a:latin typeface="Times New Roman" pitchFamily="18" charset="0"/>
                <a:cs typeface="Times New Roman" pitchFamily="18" charset="0"/>
              </a:rPr>
              <a:t> </a:t>
            </a:r>
            <a:r>
              <a:rPr sz="1200" spc="-5" dirty="0">
                <a:latin typeface="Times New Roman" pitchFamily="18" charset="0"/>
                <a:cs typeface="Times New Roman" pitchFamily="18" charset="0"/>
              </a:rPr>
              <a:t>path.</a:t>
            </a:r>
            <a:endParaRPr sz="1200" dirty="0">
              <a:latin typeface="Times New Roman" pitchFamily="18" charset="0"/>
              <a:cs typeface="Times New Roman" pitchFamily="18" charset="0"/>
            </a:endParaRPr>
          </a:p>
          <a:p>
            <a:pPr algn="ctr">
              <a:spcBef>
                <a:spcPts val="30"/>
              </a:spcBef>
            </a:pPr>
            <a:r>
              <a:rPr lang="en-US" sz="1200" spc="-5" dirty="0">
                <a:latin typeface="Times New Roman" pitchFamily="18" charset="0"/>
                <a:cs typeface="Times New Roman" pitchFamily="18" charset="0"/>
              </a:rPr>
              <a:t>Best</a:t>
            </a:r>
            <a:r>
              <a:rPr lang="en-US" sz="1200" spc="-10" dirty="0">
                <a:latin typeface="Times New Roman" pitchFamily="18" charset="0"/>
                <a:cs typeface="Times New Roman" pitchFamily="18" charset="0"/>
              </a:rPr>
              <a:t> </a:t>
            </a:r>
            <a:r>
              <a:rPr lang="en-US" sz="1200" spc="-5" dirty="0">
                <a:latin typeface="Times New Roman" pitchFamily="18" charset="0"/>
                <a:cs typeface="Times New Roman" pitchFamily="18" charset="0"/>
              </a:rPr>
              <a:t>Wishes</a:t>
            </a:r>
            <a:endParaRPr lang="en-US" sz="1200" dirty="0">
              <a:latin typeface="Times New Roman" pitchFamily="18" charset="0"/>
              <a:cs typeface="Times New Roman" pitchFamily="18" charset="0"/>
            </a:endParaRPr>
          </a:p>
          <a:p>
            <a:pPr marR="5080">
              <a:lnSpc>
                <a:spcPct val="100000"/>
              </a:lnSpc>
            </a:pPr>
            <a:r>
              <a:rPr lang="en-IN" sz="1500" spc="-5" dirty="0" smtClean="0">
                <a:latin typeface="Times New Roman" pitchFamily="18" charset="0"/>
                <a:cs typeface="Times New Roman" pitchFamily="18" charset="0"/>
              </a:rPr>
              <a:t>	 			     </a:t>
            </a:r>
            <a:r>
              <a:rPr sz="1200" spc="-5" smtClean="0">
                <a:latin typeface="Times New Roman" pitchFamily="18" charset="0"/>
                <a:cs typeface="Times New Roman" pitchFamily="18" charset="0"/>
              </a:rPr>
              <a:t>Dr</a:t>
            </a:r>
            <a:r>
              <a:rPr sz="1200" spc="-5" dirty="0">
                <a:latin typeface="Times New Roman" pitchFamily="18" charset="0"/>
                <a:cs typeface="Times New Roman" pitchFamily="18" charset="0"/>
              </a:rPr>
              <a:t>. </a:t>
            </a:r>
            <a:r>
              <a:rPr sz="1200" spc="-5">
                <a:latin typeface="Times New Roman" pitchFamily="18" charset="0"/>
                <a:cs typeface="Times New Roman" pitchFamily="18" charset="0"/>
              </a:rPr>
              <a:t>Sandeep</a:t>
            </a:r>
            <a:r>
              <a:rPr sz="1200" spc="-95">
                <a:latin typeface="Times New Roman" pitchFamily="18" charset="0"/>
                <a:cs typeface="Times New Roman" pitchFamily="18" charset="0"/>
              </a:rPr>
              <a:t> </a:t>
            </a:r>
            <a:r>
              <a:rPr sz="1200" spc="-5" smtClean="0">
                <a:latin typeface="Times New Roman" pitchFamily="18" charset="0"/>
                <a:cs typeface="Times New Roman" pitchFamily="18" charset="0"/>
              </a:rPr>
              <a:t>Vyas</a:t>
            </a:r>
            <a:endParaRPr lang="en-IN" sz="1200" spc="-5" dirty="0" smtClean="0">
              <a:latin typeface="Times New Roman" pitchFamily="18" charset="0"/>
              <a:cs typeface="Times New Roman" pitchFamily="18" charset="0"/>
            </a:endParaRPr>
          </a:p>
          <a:p>
            <a:pPr marR="5080" algn="just">
              <a:lnSpc>
                <a:spcPct val="100000"/>
              </a:lnSpc>
            </a:pPr>
            <a:r>
              <a:rPr lang="en-IN" sz="1200" spc="-5" dirty="0" smtClean="0">
                <a:latin typeface="Times New Roman" pitchFamily="18" charset="0"/>
                <a:cs typeface="Times New Roman" pitchFamily="18" charset="0"/>
              </a:rPr>
              <a:t>			           HOD, Electrical Engineering</a:t>
            </a:r>
          </a:p>
          <a:p>
            <a:pPr marR="5080" algn="r">
              <a:lnSpc>
                <a:spcPct val="100000"/>
              </a:lnSpc>
            </a:pPr>
            <a:r>
              <a:rPr lang="en-IN" sz="1200" spc="-5" dirty="0" smtClean="0">
                <a:latin typeface="Times New Roman" pitchFamily="18" charset="0"/>
                <a:cs typeface="Times New Roman" pitchFamily="18" charset="0"/>
              </a:rPr>
              <a:t>JECRC, </a:t>
            </a:r>
            <a:r>
              <a:rPr lang="en-IN" sz="1200" spc="-5" dirty="0" err="1" smtClean="0">
                <a:latin typeface="Times New Roman" pitchFamily="18" charset="0"/>
                <a:cs typeface="Times New Roman" pitchFamily="18" charset="0"/>
              </a:rPr>
              <a:t>Jaipur</a:t>
            </a:r>
            <a:endParaRPr sz="1200" dirty="0">
              <a:latin typeface="Century Gothic"/>
              <a:cs typeface="Century Gothic"/>
            </a:endParaRPr>
          </a:p>
        </p:txBody>
      </p:sp>
      <p:sp>
        <p:nvSpPr>
          <p:cNvPr id="14" name="object 14"/>
          <p:cNvSpPr/>
          <p:nvPr/>
        </p:nvSpPr>
        <p:spPr>
          <a:xfrm>
            <a:off x="0" y="0"/>
            <a:ext cx="1343032" cy="952498"/>
          </a:xfrm>
          <a:prstGeom prst="rect">
            <a:avLst/>
          </a:prstGeom>
          <a:blipFill>
            <a:blip r:embed="rId5" cstate="print"/>
            <a:stretch>
              <a:fillRect/>
            </a:stretch>
          </a:blipFill>
        </p:spPr>
        <p:txBody>
          <a:bodyPr wrap="square" lIns="0" tIns="0" rIns="0" bIns="0" rtlCol="0"/>
          <a:lstStyle/>
          <a:p>
            <a:endParaRPr dirty="0"/>
          </a:p>
        </p:txBody>
      </p:sp>
      <p:sp>
        <p:nvSpPr>
          <p:cNvPr id="15" name="object 15"/>
          <p:cNvSpPr txBox="1"/>
          <p:nvPr/>
        </p:nvSpPr>
        <p:spPr>
          <a:xfrm>
            <a:off x="357159" y="224408"/>
            <a:ext cx="579694"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03</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pic>
        <p:nvPicPr>
          <p:cNvPr id="1026" name="Picture 2" descr="C:\Users\EE25\Desktop\ullu image.png"/>
          <p:cNvPicPr>
            <a:picLocks noChangeAspect="1" noChangeArrowheads="1"/>
          </p:cNvPicPr>
          <p:nvPr/>
        </p:nvPicPr>
        <p:blipFill>
          <a:blip r:embed="rId6" cstate="print"/>
          <a:srcRect/>
          <a:stretch>
            <a:fillRect/>
          </a:stretch>
        </p:blipFill>
        <p:spPr bwMode="auto">
          <a:xfrm>
            <a:off x="4191000" y="1333500"/>
            <a:ext cx="1600200" cy="1676400"/>
          </a:xfrm>
          <a:prstGeom prst="rect">
            <a:avLst/>
          </a:prstGeom>
        </p:spPr>
        <p:style>
          <a:lnRef idx="0">
            <a:schemeClr val="dk1"/>
          </a:lnRef>
          <a:fillRef idx="3">
            <a:schemeClr val="dk1"/>
          </a:fillRef>
          <a:effectRef idx="3">
            <a:schemeClr val="dk1"/>
          </a:effectRef>
          <a:fontRef idx="minor">
            <a:schemeClr val="lt1"/>
          </a:fontRef>
        </p:style>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4" name="object 4"/>
          <p:cNvSpPr/>
          <p:nvPr/>
        </p:nvSpPr>
        <p:spPr>
          <a:xfrm>
            <a:off x="14" y="6329374"/>
            <a:ext cx="6857986" cy="3238493"/>
          </a:xfrm>
          <a:prstGeom prst="rect">
            <a:avLst/>
          </a:prstGeom>
          <a:blipFill>
            <a:blip r:embed="rId3" cstate="print"/>
            <a:stretch>
              <a:fillRect/>
            </a:stretch>
          </a:blipFill>
        </p:spPr>
        <p:txBody>
          <a:bodyPr wrap="square" lIns="0" tIns="0" rIns="0" bIns="0" rtlCol="0"/>
          <a:lstStyle/>
          <a:p>
            <a:endParaRPr dirty="0"/>
          </a:p>
        </p:txBody>
      </p:sp>
      <p:sp>
        <p:nvSpPr>
          <p:cNvPr id="5" name="object 5"/>
          <p:cNvSpPr txBox="1">
            <a:spLocks noGrp="1"/>
          </p:cNvSpPr>
          <p:nvPr>
            <p:ph type="title"/>
          </p:nvPr>
        </p:nvSpPr>
        <p:spPr>
          <a:xfrm>
            <a:off x="285728" y="1327655"/>
            <a:ext cx="2827676" cy="391160"/>
          </a:xfrm>
          <a:prstGeom prst="rect">
            <a:avLst/>
          </a:prstGeom>
        </p:spPr>
        <p:txBody>
          <a:bodyPr vert="horz" wrap="square" lIns="0" tIns="12700" rIns="0" bIns="0" rtlCol="0">
            <a:spAutoFit/>
          </a:bodyPr>
          <a:lstStyle/>
          <a:p>
            <a:pPr marL="12700">
              <a:lnSpc>
                <a:spcPct val="100000"/>
              </a:lnSpc>
              <a:spcBef>
                <a:spcPts val="100"/>
              </a:spcBef>
            </a:pPr>
            <a:r>
              <a:rPr u="none" spc="-5" dirty="0">
                <a:latin typeface="Times New Roman" pitchFamily="18" charset="0"/>
                <a:cs typeface="Times New Roman" pitchFamily="18" charset="0"/>
              </a:rPr>
              <a:t>Vision of the</a:t>
            </a:r>
            <a:r>
              <a:rPr u="none" spc="-85" dirty="0">
                <a:latin typeface="Times New Roman" pitchFamily="18" charset="0"/>
                <a:cs typeface="Times New Roman" pitchFamily="18" charset="0"/>
              </a:rPr>
              <a:t> </a:t>
            </a:r>
            <a:r>
              <a:rPr u="none" spc="-5" dirty="0">
                <a:latin typeface="Times New Roman" pitchFamily="18" charset="0"/>
                <a:cs typeface="Times New Roman" pitchFamily="18" charset="0"/>
              </a:rPr>
              <a:t>Institute</a:t>
            </a:r>
          </a:p>
        </p:txBody>
      </p:sp>
      <p:sp>
        <p:nvSpPr>
          <p:cNvPr id="6" name="object 6"/>
          <p:cNvSpPr txBox="1">
            <a:spLocks noGrp="1"/>
          </p:cNvSpPr>
          <p:nvPr>
            <p:ph type="body" idx="1"/>
          </p:nvPr>
        </p:nvSpPr>
        <p:spPr>
          <a:xfrm>
            <a:off x="214290" y="1757342"/>
            <a:ext cx="6354763" cy="2067425"/>
          </a:xfrm>
          <a:prstGeom prst="rect">
            <a:avLst/>
          </a:prstGeom>
        </p:spPr>
        <p:txBody>
          <a:bodyPr vert="horz" wrap="square" lIns="0" tIns="12700" rIns="0" bIns="0" rtlCol="0">
            <a:spAutoFit/>
          </a:bodyPr>
          <a:lstStyle/>
          <a:p>
            <a:pPr marL="102870" algn="just">
              <a:lnSpc>
                <a:spcPct val="100000"/>
              </a:lnSpc>
              <a:spcBef>
                <a:spcPts val="100"/>
              </a:spcBef>
              <a:buChar char="•"/>
              <a:tabLst>
                <a:tab pos="320675" algn="l"/>
              </a:tabLst>
            </a:pPr>
            <a:endParaRPr lang="en-IN" spc="-5" dirty="0" smtClean="0">
              <a:latin typeface="Times New Roman" pitchFamily="18" charset="0"/>
              <a:cs typeface="Times New Roman" pitchFamily="18" charset="0"/>
            </a:endParaRPr>
          </a:p>
          <a:p>
            <a:pPr marL="102870" algn="just">
              <a:lnSpc>
                <a:spcPct val="100000"/>
              </a:lnSpc>
              <a:spcBef>
                <a:spcPts val="100"/>
              </a:spcBef>
              <a:tabLst>
                <a:tab pos="320675" algn="l"/>
              </a:tabLst>
            </a:pPr>
            <a:r>
              <a:rPr spc="-5" smtClean="0">
                <a:latin typeface="Times New Roman" pitchFamily="18" charset="0"/>
                <a:cs typeface="Times New Roman" pitchFamily="18" charset="0"/>
              </a:rPr>
              <a:t>To </a:t>
            </a:r>
            <a:r>
              <a:rPr spc="-5" dirty="0">
                <a:latin typeface="Times New Roman" pitchFamily="18" charset="0"/>
                <a:cs typeface="Times New Roman" pitchFamily="18" charset="0"/>
              </a:rPr>
              <a:t>become </a:t>
            </a:r>
            <a:r>
              <a:rPr dirty="0">
                <a:latin typeface="Times New Roman" pitchFamily="18" charset="0"/>
                <a:cs typeface="Times New Roman" pitchFamily="18" charset="0"/>
              </a:rPr>
              <a:t>a </a:t>
            </a:r>
            <a:r>
              <a:rPr spc="-5" dirty="0">
                <a:latin typeface="Times New Roman" pitchFamily="18" charset="0"/>
                <a:cs typeface="Times New Roman" pitchFamily="18" charset="0"/>
              </a:rPr>
              <a:t>renowned centre of outcome </a:t>
            </a:r>
            <a:r>
              <a:rPr spc="-5">
                <a:latin typeface="Times New Roman" pitchFamily="18" charset="0"/>
                <a:cs typeface="Times New Roman" pitchFamily="18" charset="0"/>
              </a:rPr>
              <a:t>based</a:t>
            </a:r>
            <a:r>
              <a:rPr spc="-40">
                <a:latin typeface="Times New Roman" pitchFamily="18" charset="0"/>
                <a:cs typeface="Times New Roman" pitchFamily="18" charset="0"/>
              </a:rPr>
              <a:t> </a:t>
            </a:r>
            <a:r>
              <a:rPr spc="-5" smtClean="0">
                <a:latin typeface="Times New Roman" pitchFamily="18" charset="0"/>
                <a:cs typeface="Times New Roman" pitchFamily="18" charset="0"/>
              </a:rPr>
              <a:t>learning</a:t>
            </a:r>
            <a:r>
              <a:rPr lang="en-IN" spc="-5" dirty="0" smtClean="0">
                <a:latin typeface="Times New Roman" pitchFamily="18" charset="0"/>
                <a:cs typeface="Times New Roman" pitchFamily="18" charset="0"/>
              </a:rPr>
              <a:t>, </a:t>
            </a:r>
            <a:r>
              <a:rPr spc="-5" smtClean="0">
                <a:latin typeface="Times New Roman" pitchFamily="18" charset="0"/>
                <a:cs typeface="Times New Roman" pitchFamily="18" charset="0"/>
              </a:rPr>
              <a:t>work </a:t>
            </a:r>
            <a:r>
              <a:rPr spc="-5">
                <a:latin typeface="Times New Roman" pitchFamily="18" charset="0"/>
                <a:cs typeface="Times New Roman" pitchFamily="18" charset="0"/>
              </a:rPr>
              <a:t>towards </a:t>
            </a:r>
            <a:r>
              <a:rPr spc="-5" smtClean="0">
                <a:latin typeface="Times New Roman" pitchFamily="18" charset="0"/>
                <a:cs typeface="Times New Roman" pitchFamily="18" charset="0"/>
              </a:rPr>
              <a:t>academic</a:t>
            </a:r>
            <a:r>
              <a:rPr smtClean="0">
                <a:latin typeface="Times New Roman" pitchFamily="18" charset="0"/>
                <a:cs typeface="Times New Roman" pitchFamily="18" charset="0"/>
              </a:rPr>
              <a:t>, </a:t>
            </a:r>
            <a:r>
              <a:rPr spc="-5" smtClean="0">
                <a:latin typeface="Times New Roman" pitchFamily="18" charset="0"/>
                <a:cs typeface="Times New Roman" pitchFamily="18" charset="0"/>
              </a:rPr>
              <a:t>professional</a:t>
            </a:r>
            <a:r>
              <a:rPr lang="en-IN" spc="-5" dirty="0" smtClean="0">
                <a:latin typeface="Times New Roman" pitchFamily="18" charset="0"/>
                <a:cs typeface="Times New Roman" pitchFamily="18" charset="0"/>
              </a:rPr>
              <a:t>, </a:t>
            </a:r>
            <a:r>
              <a:rPr spc="-5" smtClean="0">
                <a:latin typeface="Times New Roman" pitchFamily="18" charset="0"/>
                <a:cs typeface="Times New Roman" pitchFamily="18" charset="0"/>
              </a:rPr>
              <a:t>cultural </a:t>
            </a:r>
            <a:r>
              <a:rPr spc="-5" dirty="0">
                <a:latin typeface="Times New Roman" pitchFamily="18" charset="0"/>
                <a:cs typeface="Times New Roman" pitchFamily="18" charset="0"/>
              </a:rPr>
              <a:t>and </a:t>
            </a:r>
            <a:r>
              <a:rPr spc="-5">
                <a:latin typeface="Times New Roman" pitchFamily="18" charset="0"/>
                <a:cs typeface="Times New Roman" pitchFamily="18" charset="0"/>
              </a:rPr>
              <a:t>social </a:t>
            </a:r>
            <a:r>
              <a:rPr spc="-5" smtClean="0">
                <a:latin typeface="Times New Roman" pitchFamily="18" charset="0"/>
                <a:cs typeface="Times New Roman" pitchFamily="18" charset="0"/>
              </a:rPr>
              <a:t>enrichment </a:t>
            </a:r>
            <a:r>
              <a:rPr spc="-5" dirty="0">
                <a:latin typeface="Times New Roman" pitchFamily="18" charset="0"/>
                <a:cs typeface="Times New Roman" pitchFamily="18" charset="0"/>
              </a:rPr>
              <a:t>of lives and communities</a:t>
            </a:r>
            <a:r>
              <a:rPr spc="-15" dirty="0">
                <a:latin typeface="Times New Roman" pitchFamily="18" charset="0"/>
                <a:cs typeface="Times New Roman" pitchFamily="18" charset="0"/>
              </a:rPr>
              <a:t> </a:t>
            </a:r>
            <a:r>
              <a:rPr dirty="0">
                <a:latin typeface="Times New Roman" pitchFamily="18" charset="0"/>
                <a:cs typeface="Times New Roman" pitchFamily="18" charset="0"/>
              </a:rPr>
              <a:t>.</a:t>
            </a:r>
          </a:p>
          <a:p>
            <a:pPr marL="12700">
              <a:lnSpc>
                <a:spcPct val="100000"/>
              </a:lnSpc>
              <a:tabLst>
                <a:tab pos="6269990" algn="l"/>
              </a:tabLst>
            </a:pPr>
            <a:endParaRPr lang="en-IN" sz="1850" b="1" i="1" spc="-5" dirty="0">
              <a:solidFill>
                <a:srgbClr val="FF0000"/>
              </a:solidFill>
              <a:latin typeface="Times New Roman"/>
              <a:cs typeface="Times New Roman"/>
            </a:endParaRPr>
          </a:p>
          <a:p>
            <a:pPr marL="12700">
              <a:lnSpc>
                <a:spcPct val="100000"/>
              </a:lnSpc>
              <a:tabLst>
                <a:tab pos="6269990" algn="l"/>
              </a:tabLst>
            </a:pPr>
            <a:r>
              <a:rPr lang="en-IN" sz="2400" b="1" i="1" spc="-5" dirty="0" smtClean="0">
                <a:solidFill>
                  <a:srgbClr val="FF0000"/>
                </a:solidFill>
                <a:latin typeface="Times New Roman" pitchFamily="18" charset="0"/>
                <a:cs typeface="Times New Roman" pitchFamily="18" charset="0"/>
              </a:rPr>
              <a:t>Mission of the</a:t>
            </a:r>
            <a:r>
              <a:rPr lang="en-IN" sz="2400" b="1" i="1" spc="-85" dirty="0" smtClean="0">
                <a:solidFill>
                  <a:srgbClr val="FF0000"/>
                </a:solidFill>
                <a:latin typeface="Times New Roman" pitchFamily="18" charset="0"/>
                <a:cs typeface="Times New Roman" pitchFamily="18" charset="0"/>
              </a:rPr>
              <a:t> </a:t>
            </a:r>
            <a:r>
              <a:rPr lang="en-IN" sz="2400" b="1" i="1" spc="-5" dirty="0" smtClean="0">
                <a:solidFill>
                  <a:srgbClr val="FF0000"/>
                </a:solidFill>
                <a:latin typeface="Times New Roman" pitchFamily="18" charset="0"/>
                <a:cs typeface="Times New Roman" pitchFamily="18" charset="0"/>
              </a:rPr>
              <a:t>Institute</a:t>
            </a:r>
            <a:endParaRPr sz="2450" dirty="0">
              <a:latin typeface="Times New Roman" pitchFamily="18" charset="0"/>
              <a:cs typeface="Times New Roman" pitchFamily="18" charset="0"/>
            </a:endParaRPr>
          </a:p>
          <a:p>
            <a:pPr marL="102870" marR="29845" indent="34290" algn="just">
              <a:lnSpc>
                <a:spcPct val="100699"/>
              </a:lnSpc>
              <a:buFont typeface="Arial"/>
              <a:buChar char="•"/>
              <a:tabLst>
                <a:tab pos="324485" algn="l"/>
                <a:tab pos="1016000" algn="l"/>
                <a:tab pos="1417320" algn="l"/>
                <a:tab pos="2554605" algn="l"/>
                <a:tab pos="2905760" algn="l"/>
                <a:tab pos="3821429" algn="l"/>
                <a:tab pos="4901565" algn="l"/>
                <a:tab pos="5412740" algn="l"/>
              </a:tabLst>
            </a:pPr>
            <a:endParaRPr lang="en-IN" spc="-5" dirty="0" smtClean="0">
              <a:latin typeface="Times New Roman" pitchFamily="18" charset="0"/>
              <a:cs typeface="Times New Roman" pitchFamily="18" charset="0"/>
            </a:endParaRPr>
          </a:p>
        </p:txBody>
      </p:sp>
      <p:sp>
        <p:nvSpPr>
          <p:cNvPr id="11" name="object 11"/>
          <p:cNvSpPr/>
          <p:nvPr/>
        </p:nvSpPr>
        <p:spPr>
          <a:xfrm>
            <a:off x="0" y="190499"/>
            <a:ext cx="1343032" cy="952498"/>
          </a:xfrm>
          <a:prstGeom prst="rect">
            <a:avLst/>
          </a:prstGeom>
          <a:blipFill>
            <a:blip r:embed="rId4" cstate="print"/>
            <a:stretch>
              <a:fillRect/>
            </a:stretch>
          </a:blipFill>
        </p:spPr>
        <p:txBody>
          <a:bodyPr wrap="square" lIns="0" tIns="0" rIns="0" bIns="0" rtlCol="0"/>
          <a:lstStyle/>
          <a:p>
            <a:endParaRPr dirty="0"/>
          </a:p>
        </p:txBody>
      </p:sp>
      <p:sp>
        <p:nvSpPr>
          <p:cNvPr id="12" name="object 12"/>
          <p:cNvSpPr txBox="1"/>
          <p:nvPr/>
        </p:nvSpPr>
        <p:spPr>
          <a:xfrm>
            <a:off x="377825" y="414908"/>
            <a:ext cx="559028"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03</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13" name="object 13"/>
          <p:cNvSpPr/>
          <p:nvPr/>
        </p:nvSpPr>
        <p:spPr>
          <a:xfrm>
            <a:off x="285728" y="1757342"/>
            <a:ext cx="6172200" cy="1905"/>
          </a:xfrm>
          <a:custGeom>
            <a:avLst/>
            <a:gdLst/>
            <a:ahLst/>
            <a:cxnLst/>
            <a:rect l="l" t="t" r="r" b="b"/>
            <a:pathLst>
              <a:path w="6172200" h="1905">
                <a:moveTo>
                  <a:pt x="0" y="0"/>
                </a:moveTo>
                <a:lnTo>
                  <a:pt x="6172187" y="1587"/>
                </a:lnTo>
              </a:path>
            </a:pathLst>
          </a:custGeom>
          <a:ln w="9524">
            <a:solidFill>
              <a:srgbClr val="000000"/>
            </a:solidFill>
          </a:ln>
        </p:spPr>
        <p:txBody>
          <a:bodyPr wrap="square" lIns="0" tIns="0" rIns="0" bIns="0" rtlCol="0"/>
          <a:lstStyle/>
          <a:p>
            <a:endParaRPr dirty="0"/>
          </a:p>
        </p:txBody>
      </p:sp>
      <p:sp>
        <p:nvSpPr>
          <p:cNvPr id="14" name="object 13"/>
          <p:cNvSpPr/>
          <p:nvPr/>
        </p:nvSpPr>
        <p:spPr>
          <a:xfrm>
            <a:off x="285728" y="3614730"/>
            <a:ext cx="6172200" cy="1905"/>
          </a:xfrm>
          <a:custGeom>
            <a:avLst/>
            <a:gdLst/>
            <a:ahLst/>
            <a:cxnLst/>
            <a:rect l="l" t="t" r="r" b="b"/>
            <a:pathLst>
              <a:path w="6172200" h="1905">
                <a:moveTo>
                  <a:pt x="0" y="0"/>
                </a:moveTo>
                <a:lnTo>
                  <a:pt x="6172187" y="1587"/>
                </a:lnTo>
              </a:path>
            </a:pathLst>
          </a:custGeom>
          <a:ln w="9524">
            <a:solidFill>
              <a:srgbClr val="000000"/>
            </a:solidFill>
          </a:ln>
        </p:spPr>
        <p:txBody>
          <a:bodyPr wrap="square" lIns="0" tIns="0" rIns="0" bIns="0" rtlCol="0"/>
          <a:lstStyle/>
          <a:p>
            <a:endParaRPr dirty="0"/>
          </a:p>
        </p:txBody>
      </p:sp>
      <p:sp>
        <p:nvSpPr>
          <p:cNvPr id="18" name="TextBox 17"/>
          <p:cNvSpPr txBox="1"/>
          <p:nvPr/>
        </p:nvSpPr>
        <p:spPr>
          <a:xfrm>
            <a:off x="285728" y="3900482"/>
            <a:ext cx="6286544" cy="3139321"/>
          </a:xfrm>
          <a:prstGeom prst="rect">
            <a:avLst/>
          </a:prstGeom>
          <a:noFill/>
        </p:spPr>
        <p:txBody>
          <a:bodyPr wrap="square" rtlCol="0">
            <a:spAutoFit/>
          </a:bodyPr>
          <a:lstStyle/>
          <a:p>
            <a:pPr algn="just">
              <a:buFont typeface="Wingdings" pitchFamily="2" charset="2"/>
              <a:buChar char="§"/>
            </a:pPr>
            <a:r>
              <a:rPr lang="en-IN" spc="-5" dirty="0" smtClean="0">
                <a:latin typeface="Times New Roman" pitchFamily="18" charset="0"/>
                <a:cs typeface="Times New Roman" pitchFamily="18" charset="0"/>
              </a:rPr>
              <a:t> Focus on evaluation of learning outcomes and motivate student to inculcate research aptitude by project based learning.</a:t>
            </a:r>
          </a:p>
          <a:p>
            <a:pPr algn="just">
              <a:buFont typeface="Wingdings" pitchFamily="2" charset="2"/>
              <a:buChar char="§"/>
            </a:pPr>
            <a:r>
              <a:rPr lang="en-IN" spc="-5" dirty="0" smtClean="0">
                <a:latin typeface="Times New Roman" pitchFamily="18" charset="0"/>
                <a:cs typeface="Times New Roman" pitchFamily="18" charset="0"/>
              </a:rPr>
              <a:t> Identify, based on informed perception of Indian, regional and global needs, the areas of focus and provide platform to gain knowledge and solution.</a:t>
            </a:r>
          </a:p>
          <a:p>
            <a:pPr algn="just">
              <a:buFont typeface="Wingdings" pitchFamily="2" charset="2"/>
              <a:buChar char="§"/>
            </a:pPr>
            <a:r>
              <a:rPr lang="en-IN" spc="-5" dirty="0" smtClean="0">
                <a:latin typeface="Times New Roman" pitchFamily="18" charset="0"/>
                <a:cs typeface="Times New Roman" pitchFamily="18" charset="0"/>
              </a:rPr>
              <a:t> Offer opportunities for interaction between academia and industry.</a:t>
            </a:r>
          </a:p>
          <a:p>
            <a:pPr algn="just">
              <a:buFont typeface="Wingdings" pitchFamily="2" charset="2"/>
              <a:buChar char="§"/>
            </a:pPr>
            <a:r>
              <a:rPr lang="en-IN" spc="-5" dirty="0" smtClean="0">
                <a:latin typeface="Times New Roman" pitchFamily="18" charset="0"/>
                <a:cs typeface="Times New Roman" pitchFamily="18" charset="0"/>
              </a:rPr>
              <a:t> Develop human potential to its fullest extent so that intellectually capable and imaginatively gifted leaders may emerge in the range of  profession.</a:t>
            </a:r>
          </a:p>
          <a:p>
            <a:pPr>
              <a:buFont typeface="Wingdings" pitchFamily="2" charset="2"/>
              <a:buChar char="§"/>
            </a:pPr>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5" name="object 5"/>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6" name="object 6"/>
          <p:cNvSpPr/>
          <p:nvPr/>
        </p:nvSpPr>
        <p:spPr>
          <a:xfrm>
            <a:off x="0" y="6134087"/>
            <a:ext cx="6857986" cy="3238493"/>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0" y="190499"/>
            <a:ext cx="1343032" cy="952498"/>
          </a:xfrm>
          <a:prstGeom prst="rect">
            <a:avLst/>
          </a:prstGeom>
          <a:blipFill>
            <a:blip r:embed="rId4" cstate="print"/>
            <a:stretch>
              <a:fillRect/>
            </a:stretch>
          </a:blipFill>
        </p:spPr>
        <p:txBody>
          <a:bodyPr wrap="square" lIns="0" tIns="0" rIns="0" bIns="0" rtlCol="0"/>
          <a:lstStyle/>
          <a:p>
            <a:endParaRPr dirty="0"/>
          </a:p>
        </p:txBody>
      </p:sp>
      <p:sp>
        <p:nvSpPr>
          <p:cNvPr id="8" name="object 8"/>
          <p:cNvSpPr txBox="1"/>
          <p:nvPr/>
        </p:nvSpPr>
        <p:spPr>
          <a:xfrm>
            <a:off x="431801" y="414908"/>
            <a:ext cx="505052" cy="473848"/>
          </a:xfrm>
          <a:prstGeom prst="rect">
            <a:avLst/>
          </a:prstGeom>
        </p:spPr>
        <p:txBody>
          <a:bodyPr vert="horz" wrap="square" lIns="0" tIns="12700" rIns="0" bIns="0" rtlCol="0">
            <a:spAutoFit/>
          </a:bodyPr>
          <a:lstStyle/>
          <a:p>
            <a:pPr marL="52705" marR="5080" indent="-40640">
              <a:lnSpc>
                <a:spcPct val="106600"/>
              </a:lnSpc>
              <a:spcBef>
                <a:spcPts val="100"/>
              </a:spcBef>
            </a:pPr>
            <a:r>
              <a:rPr sz="1400" b="1" spc="-5">
                <a:latin typeface="Calibri"/>
                <a:cs typeface="Calibri"/>
              </a:rPr>
              <a:t>TESLA  </a:t>
            </a:r>
            <a:r>
              <a:rPr lang="en-IN" sz="1400" b="1" spc="-5" dirty="0" smtClean="0">
                <a:latin typeface="Calibri"/>
                <a:cs typeface="Calibri"/>
              </a:rPr>
              <a:t>03</a:t>
            </a:r>
            <a:r>
              <a:rPr sz="1400" b="1" spc="-5" smtClean="0">
                <a:latin typeface="Calibri"/>
                <a:cs typeface="Calibri"/>
              </a:rPr>
              <a:t>/1</a:t>
            </a:r>
            <a:r>
              <a:rPr lang="en-US" sz="1400" b="1" spc="-5" dirty="0" smtClean="0">
                <a:latin typeface="Calibri"/>
                <a:cs typeface="Calibri"/>
              </a:rPr>
              <a:t>8</a:t>
            </a:r>
            <a:endParaRPr sz="1400" dirty="0">
              <a:latin typeface="Calibri"/>
              <a:cs typeface="Calibri"/>
            </a:endParaRPr>
          </a:p>
        </p:txBody>
      </p:sp>
      <p:sp>
        <p:nvSpPr>
          <p:cNvPr id="9" name="object 9"/>
          <p:cNvSpPr/>
          <p:nvPr/>
        </p:nvSpPr>
        <p:spPr>
          <a:xfrm>
            <a:off x="304799" y="3238493"/>
            <a:ext cx="6248400" cy="1905"/>
          </a:xfrm>
          <a:custGeom>
            <a:avLst/>
            <a:gdLst/>
            <a:ahLst/>
            <a:cxnLst/>
            <a:rect l="l" t="t" r="r" b="b"/>
            <a:pathLst>
              <a:path w="6248400" h="1905">
                <a:moveTo>
                  <a:pt x="0" y="0"/>
                </a:moveTo>
                <a:lnTo>
                  <a:pt x="6248387" y="1599"/>
                </a:lnTo>
              </a:path>
            </a:pathLst>
          </a:custGeom>
          <a:ln w="9524">
            <a:solidFill>
              <a:srgbClr val="000000"/>
            </a:solidFill>
          </a:ln>
        </p:spPr>
        <p:txBody>
          <a:bodyPr wrap="square" lIns="0" tIns="0" rIns="0" bIns="0" rtlCol="0"/>
          <a:lstStyle/>
          <a:p>
            <a:endParaRPr dirty="0"/>
          </a:p>
        </p:txBody>
      </p:sp>
      <p:sp>
        <p:nvSpPr>
          <p:cNvPr id="10" name="object 10"/>
          <p:cNvSpPr txBox="1"/>
          <p:nvPr/>
        </p:nvSpPr>
        <p:spPr>
          <a:xfrm>
            <a:off x="285728" y="1685904"/>
            <a:ext cx="6327775" cy="4139403"/>
          </a:xfrm>
          <a:prstGeom prst="rect">
            <a:avLst/>
          </a:prstGeom>
        </p:spPr>
        <p:txBody>
          <a:bodyPr vert="horz" wrap="square" lIns="0" tIns="10795" rIns="0" bIns="0" rtlCol="0">
            <a:spAutoFit/>
          </a:bodyPr>
          <a:lstStyle/>
          <a:p>
            <a:pPr marL="97790" marR="229870" algn="just">
              <a:lnSpc>
                <a:spcPct val="100699"/>
              </a:lnSpc>
              <a:spcBef>
                <a:spcPts val="85"/>
              </a:spcBef>
            </a:pPr>
            <a:r>
              <a:rPr sz="1800" spc="-5" dirty="0">
                <a:latin typeface="Times New Roman" pitchFamily="18" charset="0"/>
                <a:cs typeface="Times New Roman" pitchFamily="18" charset="0"/>
              </a:rPr>
              <a:t>To Emerge as </a:t>
            </a:r>
            <a:r>
              <a:rPr sz="1800" dirty="0">
                <a:latin typeface="Times New Roman" pitchFamily="18" charset="0"/>
                <a:cs typeface="Times New Roman" pitchFamily="18" charset="0"/>
              </a:rPr>
              <a:t>a </a:t>
            </a:r>
            <a:r>
              <a:rPr sz="1800" spc="-5" dirty="0">
                <a:latin typeface="Times New Roman" pitchFamily="18" charset="0"/>
                <a:cs typeface="Times New Roman" pitchFamily="18" charset="0"/>
              </a:rPr>
              <a:t>Centre of Excellence in teaching in the area of  Electrical Engineering; to serve as </a:t>
            </a:r>
            <a:r>
              <a:rPr sz="1800" dirty="0">
                <a:latin typeface="Times New Roman" pitchFamily="18" charset="0"/>
                <a:cs typeface="Times New Roman" pitchFamily="18" charset="0"/>
              </a:rPr>
              <a:t>a </a:t>
            </a:r>
            <a:r>
              <a:rPr sz="1800" spc="-5" dirty="0">
                <a:latin typeface="Times New Roman" pitchFamily="18" charset="0"/>
                <a:cs typeface="Times New Roman" pitchFamily="18" charset="0"/>
              </a:rPr>
              <a:t>valuable resource for society  by promoting</a:t>
            </a:r>
            <a:r>
              <a:rPr sz="1800" spc="-10" dirty="0">
                <a:latin typeface="Times New Roman" pitchFamily="18" charset="0"/>
                <a:cs typeface="Times New Roman" pitchFamily="18" charset="0"/>
              </a:rPr>
              <a:t> </a:t>
            </a:r>
            <a:r>
              <a:rPr sz="1800" spc="-5" dirty="0">
                <a:latin typeface="Times New Roman" pitchFamily="18" charset="0"/>
                <a:cs typeface="Times New Roman" pitchFamily="18" charset="0"/>
              </a:rPr>
              <a:t>excellence.</a:t>
            </a:r>
            <a:endParaRPr sz="1800" dirty="0">
              <a:latin typeface="Times New Roman" pitchFamily="18" charset="0"/>
              <a:cs typeface="Times New Roman" pitchFamily="18" charset="0"/>
            </a:endParaRPr>
          </a:p>
          <a:p>
            <a:pPr marL="12700">
              <a:lnSpc>
                <a:spcPct val="100000"/>
              </a:lnSpc>
              <a:spcBef>
                <a:spcPts val="1115"/>
              </a:spcBef>
            </a:pPr>
            <a:r>
              <a:rPr sz="2400" b="1" i="1" spc="-5" smtClean="0">
                <a:solidFill>
                  <a:srgbClr val="FF0000"/>
                </a:solidFill>
                <a:latin typeface="Times New Roman" pitchFamily="18" charset="0"/>
                <a:cs typeface="Times New Roman" pitchFamily="18" charset="0"/>
              </a:rPr>
              <a:t>Mission </a:t>
            </a:r>
            <a:r>
              <a:rPr sz="2400" b="1" i="1" spc="-5" dirty="0">
                <a:solidFill>
                  <a:srgbClr val="FF0000"/>
                </a:solidFill>
                <a:latin typeface="Times New Roman" pitchFamily="18" charset="0"/>
                <a:cs typeface="Times New Roman" pitchFamily="18" charset="0"/>
              </a:rPr>
              <a:t>of</a:t>
            </a:r>
            <a:r>
              <a:rPr sz="2400" b="1" i="1" spc="-10" dirty="0">
                <a:solidFill>
                  <a:srgbClr val="FF0000"/>
                </a:solidFill>
                <a:latin typeface="Times New Roman" pitchFamily="18" charset="0"/>
                <a:cs typeface="Times New Roman" pitchFamily="18" charset="0"/>
              </a:rPr>
              <a:t> </a:t>
            </a:r>
            <a:r>
              <a:rPr sz="2400" b="1" i="1" spc="-5" dirty="0">
                <a:solidFill>
                  <a:srgbClr val="FF0000"/>
                </a:solidFill>
                <a:latin typeface="Times New Roman" pitchFamily="18" charset="0"/>
                <a:cs typeface="Times New Roman" pitchFamily="18" charset="0"/>
              </a:rPr>
              <a:t>Department</a:t>
            </a:r>
            <a:endParaRPr sz="2400" dirty="0">
              <a:latin typeface="Times New Roman" pitchFamily="18" charset="0"/>
              <a:cs typeface="Times New Roman" pitchFamily="18" charset="0"/>
            </a:endParaRPr>
          </a:p>
          <a:p>
            <a:pPr>
              <a:lnSpc>
                <a:spcPct val="100000"/>
              </a:lnSpc>
              <a:spcBef>
                <a:spcPts val="30"/>
              </a:spcBef>
            </a:pPr>
            <a:endParaRPr sz="3350" dirty="0">
              <a:latin typeface="Times New Roman"/>
              <a:cs typeface="Times New Roman"/>
            </a:endParaRPr>
          </a:p>
          <a:p>
            <a:pPr marL="97790" marR="15240" algn="just">
              <a:lnSpc>
                <a:spcPct val="100000"/>
              </a:lnSpc>
              <a:spcBef>
                <a:spcPts val="5"/>
              </a:spcBef>
            </a:pPr>
            <a:r>
              <a:rPr sz="2000" spc="-5">
                <a:latin typeface="Times New Roman" pitchFamily="18" charset="0"/>
                <a:cs typeface="Times New Roman" pitchFamily="18" charset="0"/>
              </a:rPr>
              <a:t>M1</a:t>
            </a:r>
            <a:r>
              <a:rPr sz="2000" spc="-5" smtClean="0">
                <a:latin typeface="Times New Roman" pitchFamily="18" charset="0"/>
                <a:cs typeface="Times New Roman" pitchFamily="18" charset="0"/>
              </a:rPr>
              <a:t>:</a:t>
            </a:r>
            <a:r>
              <a:rPr lang="en-IN" sz="20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To </a:t>
            </a:r>
            <a:r>
              <a:rPr sz="1800" spc="-5" dirty="0">
                <a:latin typeface="Times New Roman" pitchFamily="18" charset="0"/>
                <a:cs typeface="Times New Roman" pitchFamily="18" charset="0"/>
              </a:rPr>
              <a:t>provide professional and ethical guidance to the students  to make them employable</a:t>
            </a:r>
            <a:r>
              <a:rPr sz="1800" spc="-10" dirty="0">
                <a:latin typeface="Times New Roman" pitchFamily="18" charset="0"/>
                <a:cs typeface="Times New Roman" pitchFamily="18" charset="0"/>
              </a:rPr>
              <a:t> </a:t>
            </a:r>
            <a:r>
              <a:rPr sz="1800" dirty="0">
                <a:latin typeface="Times New Roman" pitchFamily="18" charset="0"/>
                <a:cs typeface="Times New Roman" pitchFamily="18" charset="0"/>
              </a:rPr>
              <a:t>.</a:t>
            </a:r>
          </a:p>
          <a:p>
            <a:pPr marL="97790" marR="5715" algn="just">
              <a:lnSpc>
                <a:spcPct val="100699"/>
              </a:lnSpc>
              <a:spcBef>
                <a:spcPts val="5"/>
              </a:spcBef>
            </a:pPr>
            <a:r>
              <a:rPr sz="1800" spc="-5" dirty="0">
                <a:latin typeface="Times New Roman" pitchFamily="18" charset="0"/>
                <a:cs typeface="Times New Roman" pitchFamily="18" charset="0"/>
              </a:rPr>
              <a:t>M2: To improve quality of education through different quality  development programs for faculty and students</a:t>
            </a:r>
            <a:r>
              <a:rPr sz="1800" spc="-20" dirty="0">
                <a:latin typeface="Times New Roman" pitchFamily="18" charset="0"/>
                <a:cs typeface="Times New Roman" pitchFamily="18" charset="0"/>
              </a:rPr>
              <a:t> </a:t>
            </a:r>
            <a:r>
              <a:rPr sz="1800" dirty="0">
                <a:latin typeface="Times New Roman" pitchFamily="18" charset="0"/>
                <a:cs typeface="Times New Roman" pitchFamily="18" charset="0"/>
              </a:rPr>
              <a:t>.</a:t>
            </a:r>
          </a:p>
          <a:p>
            <a:pPr marL="97790" marR="5080" algn="just">
              <a:lnSpc>
                <a:spcPct val="100699"/>
              </a:lnSpc>
            </a:pPr>
            <a:r>
              <a:rPr sz="1800" spc="-5">
                <a:latin typeface="Times New Roman" pitchFamily="18" charset="0"/>
                <a:cs typeface="Times New Roman" pitchFamily="18" charset="0"/>
              </a:rPr>
              <a:t>M3</a:t>
            </a:r>
            <a:r>
              <a:rPr sz="1800" spc="-5" smtClean="0">
                <a:latin typeface="Times New Roman" pitchFamily="18" charset="0"/>
                <a:cs typeface="Times New Roman" pitchFamily="18" charset="0"/>
              </a:rPr>
              <a:t>:</a:t>
            </a:r>
            <a:r>
              <a:rPr lang="en-IN" sz="18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To </a:t>
            </a:r>
            <a:r>
              <a:rPr sz="1800" spc="-5" dirty="0">
                <a:latin typeface="Times New Roman" pitchFamily="18" charset="0"/>
                <a:cs typeface="Times New Roman" pitchFamily="18" charset="0"/>
              </a:rPr>
              <a:t>encourage students to acquire practical knowledge through  projects and participation in national and international events</a:t>
            </a:r>
            <a:r>
              <a:rPr sz="1800" spc="-40" dirty="0">
                <a:latin typeface="Times New Roman" pitchFamily="18" charset="0"/>
                <a:cs typeface="Times New Roman" pitchFamily="18" charset="0"/>
              </a:rPr>
              <a:t> </a:t>
            </a:r>
            <a:r>
              <a:rPr sz="1800" dirty="0">
                <a:latin typeface="Times New Roman" pitchFamily="18" charset="0"/>
                <a:cs typeface="Times New Roman" pitchFamily="18" charset="0"/>
              </a:rPr>
              <a:t>.</a:t>
            </a:r>
          </a:p>
          <a:p>
            <a:pPr marL="97790" marR="5080" algn="just">
              <a:lnSpc>
                <a:spcPct val="100699"/>
              </a:lnSpc>
            </a:pPr>
            <a:r>
              <a:rPr sz="1800" spc="-5">
                <a:latin typeface="Times New Roman" pitchFamily="18" charset="0"/>
                <a:cs typeface="Times New Roman" pitchFamily="18" charset="0"/>
              </a:rPr>
              <a:t>M4</a:t>
            </a:r>
            <a:r>
              <a:rPr sz="1800" spc="-5" smtClean="0">
                <a:latin typeface="Times New Roman" pitchFamily="18" charset="0"/>
                <a:cs typeface="Times New Roman" pitchFamily="18" charset="0"/>
              </a:rPr>
              <a:t>:</a:t>
            </a:r>
            <a:r>
              <a:rPr lang="en-IN" sz="18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To </a:t>
            </a:r>
            <a:r>
              <a:rPr sz="1800" spc="-5" dirty="0">
                <a:latin typeface="Times New Roman" pitchFamily="18" charset="0"/>
                <a:cs typeface="Times New Roman" pitchFamily="18" charset="0"/>
              </a:rPr>
              <a:t>prepare our students for upcoming challenges of life  through </a:t>
            </a:r>
            <a:r>
              <a:rPr sz="1800" spc="-5">
                <a:latin typeface="Times New Roman" pitchFamily="18" charset="0"/>
                <a:cs typeface="Times New Roman" pitchFamily="18" charset="0"/>
              </a:rPr>
              <a:t>guidance </a:t>
            </a:r>
            <a:r>
              <a:rPr sz="1800" spc="-5" smtClean="0">
                <a:latin typeface="Times New Roman" pitchFamily="18" charset="0"/>
                <a:cs typeface="Times New Roman" pitchFamily="18" charset="0"/>
              </a:rPr>
              <a:t>for </a:t>
            </a:r>
            <a:r>
              <a:rPr sz="1800" spc="-5" dirty="0">
                <a:latin typeface="Times New Roman" pitchFamily="18" charset="0"/>
                <a:cs typeface="Times New Roman" pitchFamily="18" charset="0"/>
              </a:rPr>
              <a:t>competitive  examinations</a:t>
            </a:r>
            <a:r>
              <a:rPr sz="1800" spc="-10" dirty="0">
                <a:latin typeface="Times New Roman" pitchFamily="18" charset="0"/>
                <a:cs typeface="Times New Roman" pitchFamily="18" charset="0"/>
              </a:rPr>
              <a:t> </a:t>
            </a:r>
            <a:r>
              <a:rPr sz="1800" dirty="0">
                <a:latin typeface="Times New Roman" pitchFamily="18" charset="0"/>
                <a:cs typeface="Times New Roman" pitchFamily="18" charset="0"/>
              </a:rPr>
              <a:t>.</a:t>
            </a:r>
          </a:p>
        </p:txBody>
      </p:sp>
      <p:sp>
        <p:nvSpPr>
          <p:cNvPr id="11" name="Title 10"/>
          <p:cNvSpPr>
            <a:spLocks noGrp="1"/>
          </p:cNvSpPr>
          <p:nvPr>
            <p:ph type="title"/>
          </p:nvPr>
        </p:nvSpPr>
        <p:spPr>
          <a:xfrm>
            <a:off x="285728" y="1042962"/>
            <a:ext cx="6283958" cy="738664"/>
          </a:xfrm>
        </p:spPr>
        <p:txBody>
          <a:bodyPr/>
          <a:lstStyle/>
          <a:p>
            <a:r>
              <a:rPr lang="en-IN" u="none" spc="-5" dirty="0" smtClean="0">
                <a:latin typeface="Times New Roman" pitchFamily="18" charset="0"/>
                <a:cs typeface="Times New Roman" pitchFamily="18" charset="0"/>
              </a:rPr>
              <a:t>Vision of</a:t>
            </a:r>
            <a:r>
              <a:rPr lang="en-IN" u="none" spc="-10" dirty="0" smtClean="0">
                <a:latin typeface="Times New Roman" pitchFamily="18" charset="0"/>
                <a:cs typeface="Times New Roman" pitchFamily="18" charset="0"/>
              </a:rPr>
              <a:t> </a:t>
            </a:r>
            <a:r>
              <a:rPr lang="en-IN" u="none" spc="-5" dirty="0" smtClean="0">
                <a:latin typeface="Times New Roman" pitchFamily="18" charset="0"/>
                <a:cs typeface="Times New Roman" pitchFamily="18" charset="0"/>
              </a:rPr>
              <a:t>Department</a:t>
            </a:r>
            <a:r>
              <a:rPr lang="en-IN" u="none" dirty="0" smtClean="0">
                <a:latin typeface="Times New Roman" pitchFamily="18" charset="0"/>
                <a:cs typeface="Times New Roman" pitchFamily="18" charset="0"/>
              </a:rPr>
              <a:t/>
            </a:r>
            <a:br>
              <a:rPr lang="en-IN" u="none" dirty="0" smtClean="0">
                <a:latin typeface="Times New Roman" pitchFamily="18" charset="0"/>
                <a:cs typeface="Times New Roman" pitchFamily="18" charset="0"/>
              </a:rPr>
            </a:br>
            <a:endParaRPr lang="en-IN" u="none" dirty="0"/>
          </a:p>
        </p:txBody>
      </p:sp>
      <p:sp>
        <p:nvSpPr>
          <p:cNvPr id="12" name="object 13"/>
          <p:cNvSpPr/>
          <p:nvPr/>
        </p:nvSpPr>
        <p:spPr>
          <a:xfrm>
            <a:off x="285728" y="1543028"/>
            <a:ext cx="6172200" cy="1905"/>
          </a:xfrm>
          <a:custGeom>
            <a:avLst/>
            <a:gdLst/>
            <a:ahLst/>
            <a:cxnLst/>
            <a:rect l="l" t="t" r="r" b="b"/>
            <a:pathLst>
              <a:path w="6172200" h="1905">
                <a:moveTo>
                  <a:pt x="0" y="0"/>
                </a:moveTo>
                <a:lnTo>
                  <a:pt x="6172187" y="1587"/>
                </a:lnTo>
              </a:path>
            </a:pathLst>
          </a:custGeom>
          <a:ln w="9524">
            <a:solidFill>
              <a:srgbClr val="000000"/>
            </a:solidFill>
          </a:ln>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4" name="object 4"/>
          <p:cNvSpPr txBox="1"/>
          <p:nvPr/>
        </p:nvSpPr>
        <p:spPr>
          <a:xfrm>
            <a:off x="304799" y="3873873"/>
            <a:ext cx="2754630" cy="575945"/>
          </a:xfrm>
          <a:prstGeom prst="rect">
            <a:avLst/>
          </a:prstGeom>
        </p:spPr>
        <p:txBody>
          <a:bodyPr vert="horz" wrap="square" lIns="0" tIns="10795" rIns="0" bIns="0" rtlCol="0">
            <a:spAutoFit/>
          </a:bodyPr>
          <a:lstStyle/>
          <a:p>
            <a:pPr marL="12700" marR="5080">
              <a:lnSpc>
                <a:spcPct val="100699"/>
              </a:lnSpc>
              <a:spcBef>
                <a:spcPts val="85"/>
              </a:spcBef>
              <a:tabLst>
                <a:tab pos="1090295" algn="l"/>
                <a:tab pos="1312545" algn="l"/>
                <a:tab pos="1637664" algn="l"/>
                <a:tab pos="2289810" algn="l"/>
                <a:tab pos="2391410" algn="l"/>
              </a:tabLst>
            </a:pPr>
            <a:r>
              <a:rPr lang="en-IN" sz="1800" spc="-5" dirty="0" smtClean="0">
                <a:latin typeface="Times New Roman" pitchFamily="18" charset="0"/>
                <a:cs typeface="Times New Roman" pitchFamily="18" charset="0"/>
              </a:rPr>
              <a:t>E</a:t>
            </a:r>
            <a:r>
              <a:rPr sz="1800" spc="-5" smtClean="0">
                <a:latin typeface="Times New Roman" pitchFamily="18" charset="0"/>
                <a:cs typeface="Times New Roman" pitchFamily="18" charset="0"/>
              </a:rPr>
              <a:t>ngineerin</a:t>
            </a:r>
            <a:r>
              <a:rPr sz="1800" smtClean="0">
                <a:latin typeface="Times New Roman" pitchFamily="18" charset="0"/>
                <a:cs typeface="Times New Roman" pitchFamily="18" charset="0"/>
              </a:rPr>
              <a:t>g</a:t>
            </a:r>
            <a:r>
              <a:rPr lang="en-IN" sz="1800" dirty="0" smtClean="0">
                <a:latin typeface="Times New Roman" pitchFamily="18" charset="0"/>
                <a:cs typeface="Times New Roman" pitchFamily="18" charset="0"/>
              </a:rPr>
              <a:t> </a:t>
            </a:r>
            <a:r>
              <a:rPr sz="1800" dirty="0">
                <a:latin typeface="Times New Roman" pitchFamily="18" charset="0"/>
                <a:cs typeface="Times New Roman" pitchFamily="18" charset="0"/>
              </a:rPr>
              <a:t>	</a:t>
            </a:r>
            <a:r>
              <a:rPr sz="1800" spc="-5" dirty="0">
                <a:latin typeface="Times New Roman" pitchFamily="18" charset="0"/>
                <a:cs typeface="Times New Roman" pitchFamily="18" charset="0"/>
              </a:rPr>
              <a:t>problem</a:t>
            </a:r>
            <a:r>
              <a:rPr sz="1800" dirty="0">
                <a:latin typeface="Times New Roman" pitchFamily="18" charset="0"/>
                <a:cs typeface="Times New Roman" pitchFamily="18" charset="0"/>
              </a:rPr>
              <a:t>s		</a:t>
            </a:r>
            <a:r>
              <a:rPr sz="1800" spc="-5" dirty="0">
                <a:latin typeface="Times New Roman" pitchFamily="18" charset="0"/>
                <a:cs typeface="Times New Roman" pitchFamily="18" charset="0"/>
              </a:rPr>
              <a:t>and  processes	that	meet	the</a:t>
            </a:r>
            <a:endParaRPr sz="1800" dirty="0">
              <a:latin typeface="Times New Roman" pitchFamily="18" charset="0"/>
              <a:cs typeface="Times New Roman" pitchFamily="18" charset="0"/>
            </a:endParaRPr>
          </a:p>
        </p:txBody>
      </p:sp>
      <p:sp>
        <p:nvSpPr>
          <p:cNvPr id="5" name="object 5"/>
          <p:cNvSpPr txBox="1"/>
          <p:nvPr/>
        </p:nvSpPr>
        <p:spPr>
          <a:xfrm>
            <a:off x="3057755" y="3873873"/>
            <a:ext cx="3422650" cy="575945"/>
          </a:xfrm>
          <a:prstGeom prst="rect">
            <a:avLst/>
          </a:prstGeom>
        </p:spPr>
        <p:txBody>
          <a:bodyPr vert="horz" wrap="square" lIns="0" tIns="10795" rIns="0" bIns="0" rtlCol="0">
            <a:spAutoFit/>
          </a:bodyPr>
          <a:lstStyle/>
          <a:p>
            <a:pPr marL="12700" marR="5080" indent="177165">
              <a:lnSpc>
                <a:spcPct val="100699"/>
              </a:lnSpc>
              <a:spcBef>
                <a:spcPts val="85"/>
              </a:spcBef>
              <a:tabLst>
                <a:tab pos="993775" algn="l"/>
                <a:tab pos="1729739" algn="l"/>
                <a:tab pos="1850389" algn="l"/>
                <a:tab pos="2307590" algn="l"/>
                <a:tab pos="3208655" algn="l"/>
              </a:tabLst>
            </a:pPr>
            <a:r>
              <a:rPr sz="1800" spc="-5" dirty="0">
                <a:latin typeface="Times New Roman" pitchFamily="18" charset="0"/>
                <a:cs typeface="Times New Roman" pitchFamily="18" charset="0"/>
              </a:rPr>
              <a:t>desig</a:t>
            </a:r>
            <a:r>
              <a:rPr sz="1800" dirty="0">
                <a:latin typeface="Times New Roman" pitchFamily="18" charset="0"/>
                <a:cs typeface="Times New Roman" pitchFamily="18" charset="0"/>
              </a:rPr>
              <a:t>n	</a:t>
            </a:r>
            <a:r>
              <a:rPr sz="1800" spc="-5" dirty="0">
                <a:latin typeface="Times New Roman" pitchFamily="18" charset="0"/>
                <a:cs typeface="Times New Roman" pitchFamily="18" charset="0"/>
              </a:rPr>
              <a:t>syste</a:t>
            </a:r>
            <a:r>
              <a:rPr sz="1800" dirty="0">
                <a:latin typeface="Times New Roman" pitchFamily="18" charset="0"/>
                <a:cs typeface="Times New Roman" pitchFamily="18" charset="0"/>
              </a:rPr>
              <a:t>m		</a:t>
            </a:r>
            <a:r>
              <a:rPr sz="1800" spc="-5" dirty="0">
                <a:latin typeface="Times New Roman" pitchFamily="18" charset="0"/>
                <a:cs typeface="Times New Roman" pitchFamily="18" charset="0"/>
              </a:rPr>
              <a:t>component</a:t>
            </a:r>
            <a:r>
              <a:rPr sz="1800" dirty="0">
                <a:latin typeface="Times New Roman" pitchFamily="18" charset="0"/>
                <a:cs typeface="Times New Roman" pitchFamily="18" charset="0"/>
              </a:rPr>
              <a:t>s	</a:t>
            </a:r>
            <a:r>
              <a:rPr sz="1800" spc="-5" dirty="0">
                <a:latin typeface="Times New Roman" pitchFamily="18" charset="0"/>
                <a:cs typeface="Times New Roman" pitchFamily="18" charset="0"/>
              </a:rPr>
              <a:t>or  specifie</a:t>
            </a:r>
            <a:r>
              <a:rPr sz="1800" dirty="0">
                <a:latin typeface="Times New Roman" pitchFamily="18" charset="0"/>
                <a:cs typeface="Times New Roman" pitchFamily="18" charset="0"/>
              </a:rPr>
              <a:t>d	</a:t>
            </a:r>
            <a:r>
              <a:rPr sz="1800" spc="-310" dirty="0">
                <a:latin typeface="Times New Roman" pitchFamily="18" charset="0"/>
                <a:cs typeface="Times New Roman" pitchFamily="18" charset="0"/>
              </a:rPr>
              <a:t> </a:t>
            </a:r>
            <a:r>
              <a:rPr sz="1800" spc="-5" dirty="0">
                <a:latin typeface="Times New Roman" pitchFamily="18" charset="0"/>
                <a:cs typeface="Times New Roman" pitchFamily="18" charset="0"/>
              </a:rPr>
              <a:t>need</a:t>
            </a:r>
            <a:r>
              <a:rPr sz="1800" dirty="0">
                <a:latin typeface="Times New Roman" pitchFamily="18" charset="0"/>
                <a:cs typeface="Times New Roman" pitchFamily="18" charset="0"/>
              </a:rPr>
              <a:t>s	</a:t>
            </a:r>
            <a:r>
              <a:rPr sz="1800" spc="-5" dirty="0">
                <a:latin typeface="Times New Roman" pitchFamily="18" charset="0"/>
                <a:cs typeface="Times New Roman" pitchFamily="18" charset="0"/>
              </a:rPr>
              <a:t>wit</a:t>
            </a:r>
            <a:r>
              <a:rPr sz="1800" dirty="0">
                <a:latin typeface="Times New Roman" pitchFamily="18" charset="0"/>
                <a:cs typeface="Times New Roman" pitchFamily="18" charset="0"/>
              </a:rPr>
              <a:t>h	</a:t>
            </a:r>
            <a:r>
              <a:rPr sz="1800" spc="-5" dirty="0">
                <a:latin typeface="Times New Roman" pitchFamily="18" charset="0"/>
                <a:cs typeface="Times New Roman" pitchFamily="18" charset="0"/>
              </a:rPr>
              <a:t>appropriate</a:t>
            </a:r>
            <a:endParaRPr sz="1800" dirty="0">
              <a:latin typeface="Times New Roman" pitchFamily="18" charset="0"/>
              <a:cs typeface="Times New Roman" pitchFamily="18" charset="0"/>
            </a:endParaRPr>
          </a:p>
        </p:txBody>
      </p:sp>
      <p:sp>
        <p:nvSpPr>
          <p:cNvPr id="6" name="object 6"/>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7" name="object 7"/>
          <p:cNvSpPr/>
          <p:nvPr/>
        </p:nvSpPr>
        <p:spPr>
          <a:xfrm>
            <a:off x="-1" y="0"/>
            <a:ext cx="1443789" cy="952498"/>
          </a:xfrm>
          <a:prstGeom prst="rect">
            <a:avLst/>
          </a:prstGeom>
          <a:blipFill>
            <a:blip r:embed="rId3" cstate="print"/>
            <a:stretch>
              <a:fillRect/>
            </a:stretch>
          </a:blipFill>
        </p:spPr>
        <p:txBody>
          <a:bodyPr wrap="square" lIns="0" tIns="0" rIns="0" bIns="0" rtlCol="0"/>
          <a:lstStyle/>
          <a:p>
            <a:endParaRPr lang="en-IN" dirty="0" smtClean="0"/>
          </a:p>
        </p:txBody>
      </p:sp>
      <p:sp>
        <p:nvSpPr>
          <p:cNvPr id="8" name="object 8"/>
          <p:cNvSpPr/>
          <p:nvPr/>
        </p:nvSpPr>
        <p:spPr>
          <a:xfrm>
            <a:off x="0" y="6134087"/>
            <a:ext cx="6857986" cy="3238493"/>
          </a:xfrm>
          <a:prstGeom prst="rect">
            <a:avLst/>
          </a:prstGeom>
          <a:blipFill>
            <a:blip r:embed="rId4" cstate="print"/>
            <a:stretch>
              <a:fillRect/>
            </a:stretch>
          </a:blipFill>
        </p:spPr>
        <p:txBody>
          <a:bodyPr wrap="square" lIns="0" tIns="0" rIns="0" bIns="0" rtlCol="0"/>
          <a:lstStyle/>
          <a:p>
            <a:endParaRPr dirty="0"/>
          </a:p>
        </p:txBody>
      </p:sp>
      <p:sp>
        <p:nvSpPr>
          <p:cNvPr id="9" name="object 9"/>
          <p:cNvSpPr txBox="1"/>
          <p:nvPr/>
        </p:nvSpPr>
        <p:spPr>
          <a:xfrm>
            <a:off x="214290" y="685772"/>
            <a:ext cx="6299200" cy="3188502"/>
          </a:xfrm>
          <a:prstGeom prst="rect">
            <a:avLst/>
          </a:prstGeom>
        </p:spPr>
        <p:txBody>
          <a:bodyPr vert="horz" wrap="square" lIns="0" tIns="12700" rIns="0" bIns="0" rtlCol="0">
            <a:spAutoFit/>
          </a:bodyPr>
          <a:lstStyle/>
          <a:p>
            <a:pPr marL="229870" marR="5643880" indent="-40640">
              <a:lnSpc>
                <a:spcPct val="106600"/>
              </a:lnSpc>
              <a:spcBef>
                <a:spcPts val="100"/>
              </a:spcBef>
            </a:pPr>
            <a:endParaRPr sz="1400" dirty="0" smtClean="0">
              <a:latin typeface="Calibri"/>
              <a:cs typeface="Calibri"/>
            </a:endParaRPr>
          </a:p>
          <a:p>
            <a:pPr marL="174625">
              <a:lnSpc>
                <a:spcPct val="100000"/>
              </a:lnSpc>
              <a:spcBef>
                <a:spcPts val="1070"/>
              </a:spcBef>
            </a:pPr>
            <a:r>
              <a:rPr sz="2000" b="1" i="1" spc="-5" dirty="0" smtClean="0">
                <a:solidFill>
                  <a:srgbClr val="FF0000"/>
                </a:solidFill>
                <a:latin typeface="Times New Roman" pitchFamily="18" charset="0"/>
                <a:cs typeface="Times New Roman" pitchFamily="18" charset="0"/>
              </a:rPr>
              <a:t>PROGRAM</a:t>
            </a:r>
            <a:r>
              <a:rPr sz="2000" b="1" i="1" spc="-10" dirty="0" smtClean="0">
                <a:solidFill>
                  <a:srgbClr val="FF0000"/>
                </a:solidFill>
                <a:latin typeface="Times New Roman" pitchFamily="18" charset="0"/>
                <a:cs typeface="Times New Roman" pitchFamily="18" charset="0"/>
              </a:rPr>
              <a:t> </a:t>
            </a:r>
            <a:r>
              <a:rPr sz="2000" b="1" i="1" spc="-5" dirty="0" smtClean="0">
                <a:solidFill>
                  <a:srgbClr val="FF0000"/>
                </a:solidFill>
                <a:latin typeface="Times New Roman" pitchFamily="18" charset="0"/>
                <a:cs typeface="Times New Roman" pitchFamily="18" charset="0"/>
              </a:rPr>
              <a:t>OUTCOMES</a:t>
            </a:r>
            <a:endParaRPr lang="en-US" i="1" dirty="0" smtClean="0">
              <a:solidFill>
                <a:srgbClr val="363434"/>
              </a:solidFill>
              <a:latin typeface="Times New Roman" pitchFamily="18" charset="0"/>
              <a:cs typeface="Times New Roman" pitchFamily="18" charset="0"/>
            </a:endParaRPr>
          </a:p>
          <a:p>
            <a:pPr marL="12700" algn="just">
              <a:lnSpc>
                <a:spcPct val="100000"/>
              </a:lnSpc>
              <a:spcBef>
                <a:spcPts val="910"/>
              </a:spcBef>
            </a:pPr>
            <a:r>
              <a:rPr sz="1800" b="1" i="1" spc="-5" smtClean="0">
                <a:latin typeface="Times New Roman" pitchFamily="18" charset="0"/>
                <a:cs typeface="Times New Roman" pitchFamily="18" charset="0"/>
              </a:rPr>
              <a:t>Engineering </a:t>
            </a:r>
            <a:r>
              <a:rPr sz="1800" b="1" i="1" smtClean="0">
                <a:latin typeface="Times New Roman" pitchFamily="18" charset="0"/>
                <a:cs typeface="Times New Roman" pitchFamily="18" charset="0"/>
              </a:rPr>
              <a:t>knowledge</a:t>
            </a:r>
            <a:r>
              <a:rPr lang="en-IN" b="1" i="1" spc="-5" dirty="0" smtClean="0">
                <a:latin typeface="Times New Roman" pitchFamily="18" charset="0"/>
                <a:cs typeface="Times New Roman" pitchFamily="18" charset="0"/>
              </a:rPr>
              <a:t>:</a:t>
            </a:r>
            <a:r>
              <a:rPr sz="1800" i="1" smtClean="0">
                <a:solidFill>
                  <a:srgbClr val="363434"/>
                </a:solidFill>
                <a:latin typeface="Times New Roman" pitchFamily="18" charset="0"/>
                <a:cs typeface="Times New Roman" pitchFamily="18" charset="0"/>
              </a:rPr>
              <a:t> </a:t>
            </a:r>
            <a:r>
              <a:rPr sz="1800" spc="-5" dirty="0">
                <a:latin typeface="Times New Roman" pitchFamily="18" charset="0"/>
                <a:cs typeface="Times New Roman" pitchFamily="18" charset="0"/>
              </a:rPr>
              <a:t>Apply the knowledge of mathematics,  science, engineering fundamentals, and an engineering  specialization to the solution of complex engineering</a:t>
            </a:r>
            <a:r>
              <a:rPr sz="1800" spc="-35" dirty="0">
                <a:latin typeface="Times New Roman" pitchFamily="18" charset="0"/>
                <a:cs typeface="Times New Roman" pitchFamily="18" charset="0"/>
              </a:rPr>
              <a:t> </a:t>
            </a:r>
            <a:r>
              <a:rPr sz="1800" spc="-5">
                <a:latin typeface="Times New Roman" pitchFamily="18" charset="0"/>
                <a:cs typeface="Times New Roman" pitchFamily="18" charset="0"/>
              </a:rPr>
              <a:t>problems</a:t>
            </a:r>
            <a:r>
              <a:rPr sz="1800" spc="-5" smtClean="0">
                <a:latin typeface="Times New Roman" pitchFamily="18" charset="0"/>
                <a:cs typeface="Times New Roman" pitchFamily="18" charset="0"/>
              </a:rPr>
              <a:t>.</a:t>
            </a:r>
            <a:endParaRPr sz="1800" dirty="0">
              <a:latin typeface="Times New Roman" pitchFamily="18" charset="0"/>
              <a:cs typeface="Times New Roman" pitchFamily="18" charset="0"/>
            </a:endParaRPr>
          </a:p>
          <a:p>
            <a:pPr marL="22225" marR="111125" algn="just">
              <a:lnSpc>
                <a:spcPct val="100699"/>
              </a:lnSpc>
              <a:spcBef>
                <a:spcPts val="595"/>
              </a:spcBef>
            </a:pPr>
            <a:r>
              <a:rPr sz="1800" b="1" i="1" spc="-5" dirty="0">
                <a:latin typeface="Times New Roman" pitchFamily="18" charset="0"/>
                <a:cs typeface="Times New Roman" pitchFamily="18" charset="0"/>
              </a:rPr>
              <a:t>Problem analysis:</a:t>
            </a:r>
            <a:r>
              <a:rPr sz="1800" b="1" spc="-5" dirty="0">
                <a:latin typeface="Times New Roman" pitchFamily="18" charset="0"/>
                <a:cs typeface="Times New Roman" pitchFamily="18" charset="0"/>
              </a:rPr>
              <a:t> </a:t>
            </a:r>
            <a:r>
              <a:rPr sz="1800" spc="-5" dirty="0">
                <a:latin typeface="Times New Roman" pitchFamily="18" charset="0"/>
                <a:cs typeface="Times New Roman" pitchFamily="18" charset="0"/>
              </a:rPr>
              <a:t>Identify, formulate, research literature, and  analyze complex engineering problems reaching substantiated  conclusions using first principles of mathematics, natural sciences,  and engineering</a:t>
            </a:r>
            <a:r>
              <a:rPr sz="1800" spc="-10" dirty="0">
                <a:latin typeface="Times New Roman" pitchFamily="18" charset="0"/>
                <a:cs typeface="Times New Roman" pitchFamily="18" charset="0"/>
              </a:rPr>
              <a:t> </a:t>
            </a:r>
            <a:r>
              <a:rPr sz="1800" spc="-5" dirty="0">
                <a:latin typeface="Times New Roman" pitchFamily="18" charset="0"/>
                <a:cs typeface="Times New Roman" pitchFamily="18" charset="0"/>
              </a:rPr>
              <a:t>sciences.</a:t>
            </a:r>
            <a:endParaRPr sz="1800" dirty="0">
              <a:latin typeface="Times New Roman" pitchFamily="18" charset="0"/>
              <a:cs typeface="Times New Roman" pitchFamily="18" charset="0"/>
            </a:endParaRPr>
          </a:p>
          <a:p>
            <a:pPr marL="25400" algn="just">
              <a:lnSpc>
                <a:spcPct val="100000"/>
              </a:lnSpc>
              <a:spcBef>
                <a:spcPts val="615"/>
              </a:spcBef>
            </a:pPr>
            <a:r>
              <a:rPr lang="en-IN" sz="1800" b="1" i="1" spc="-5" dirty="0" smtClean="0">
                <a:latin typeface="Times New Roman" pitchFamily="18" charset="0"/>
                <a:cs typeface="Times New Roman" pitchFamily="18" charset="0"/>
              </a:rPr>
              <a:t> </a:t>
            </a:r>
            <a:r>
              <a:rPr sz="1800" b="1" i="1" spc="-5" smtClean="0">
                <a:latin typeface="Times New Roman" pitchFamily="18" charset="0"/>
                <a:cs typeface="Times New Roman" pitchFamily="18" charset="0"/>
              </a:rPr>
              <a:t>Design/development</a:t>
            </a:r>
            <a:r>
              <a:rPr sz="1800" b="1" i="1" spc="260" smtClean="0">
                <a:latin typeface="Times New Roman" pitchFamily="18" charset="0"/>
                <a:cs typeface="Times New Roman" pitchFamily="18" charset="0"/>
              </a:rPr>
              <a:t> </a:t>
            </a:r>
            <a:r>
              <a:rPr sz="1800" b="1" i="1" spc="-5" dirty="0">
                <a:latin typeface="Times New Roman" pitchFamily="18" charset="0"/>
                <a:cs typeface="Times New Roman" pitchFamily="18" charset="0"/>
              </a:rPr>
              <a:t>of</a:t>
            </a:r>
            <a:r>
              <a:rPr sz="1800" b="1" i="1" spc="260" dirty="0">
                <a:latin typeface="Times New Roman" pitchFamily="18" charset="0"/>
                <a:cs typeface="Times New Roman" pitchFamily="18" charset="0"/>
              </a:rPr>
              <a:t> </a:t>
            </a:r>
            <a:r>
              <a:rPr sz="1800" b="1" i="1" spc="-5" dirty="0">
                <a:latin typeface="Times New Roman" pitchFamily="18" charset="0"/>
                <a:cs typeface="Times New Roman" pitchFamily="18" charset="0"/>
              </a:rPr>
              <a:t>solutions:</a:t>
            </a:r>
            <a:r>
              <a:rPr sz="1800" b="1" i="1" spc="265" dirty="0">
                <a:latin typeface="Times New Roman" pitchFamily="18" charset="0"/>
                <a:cs typeface="Times New Roman" pitchFamily="18" charset="0"/>
              </a:rPr>
              <a:t> </a:t>
            </a:r>
            <a:r>
              <a:rPr sz="1800" spc="-5" dirty="0">
                <a:latin typeface="Times New Roman" pitchFamily="18" charset="0"/>
                <a:cs typeface="Times New Roman" pitchFamily="18" charset="0"/>
              </a:rPr>
              <a:t>Design</a:t>
            </a:r>
            <a:r>
              <a:rPr sz="1800" spc="260" dirty="0">
                <a:latin typeface="Times New Roman" pitchFamily="18" charset="0"/>
                <a:cs typeface="Times New Roman" pitchFamily="18" charset="0"/>
              </a:rPr>
              <a:t> </a:t>
            </a:r>
            <a:r>
              <a:rPr sz="1800" spc="-5" dirty="0">
                <a:latin typeface="Times New Roman" pitchFamily="18" charset="0"/>
                <a:cs typeface="Times New Roman" pitchFamily="18" charset="0"/>
              </a:rPr>
              <a:t>solutions</a:t>
            </a:r>
            <a:r>
              <a:rPr sz="1800" spc="260" dirty="0">
                <a:latin typeface="Times New Roman" pitchFamily="18" charset="0"/>
                <a:cs typeface="Times New Roman" pitchFamily="18" charset="0"/>
              </a:rPr>
              <a:t> </a:t>
            </a:r>
            <a:r>
              <a:rPr sz="1800" spc="-5" dirty="0">
                <a:latin typeface="Times New Roman" pitchFamily="18" charset="0"/>
                <a:cs typeface="Times New Roman" pitchFamily="18" charset="0"/>
              </a:rPr>
              <a:t>for</a:t>
            </a:r>
            <a:r>
              <a:rPr sz="1800" spc="260" dirty="0">
                <a:latin typeface="Times New Roman" pitchFamily="18" charset="0"/>
                <a:cs typeface="Times New Roman" pitchFamily="18" charset="0"/>
              </a:rPr>
              <a:t> </a:t>
            </a:r>
            <a:r>
              <a:rPr sz="1800" spc="-5" dirty="0">
                <a:latin typeface="Times New Roman" pitchFamily="18" charset="0"/>
                <a:cs typeface="Times New Roman" pitchFamily="18" charset="0"/>
              </a:rPr>
              <a:t>complex</a:t>
            </a:r>
            <a:endParaRPr sz="1800" dirty="0">
              <a:latin typeface="Times New Roman" pitchFamily="18" charset="0"/>
              <a:cs typeface="Times New Roman" pitchFamily="18" charset="0"/>
            </a:endParaRPr>
          </a:p>
        </p:txBody>
      </p:sp>
      <p:sp>
        <p:nvSpPr>
          <p:cNvPr id="10" name="object 10"/>
          <p:cNvSpPr txBox="1"/>
          <p:nvPr/>
        </p:nvSpPr>
        <p:spPr>
          <a:xfrm>
            <a:off x="301624" y="4426322"/>
            <a:ext cx="6172835" cy="4412426"/>
          </a:xfrm>
          <a:prstGeom prst="rect">
            <a:avLst/>
          </a:prstGeom>
        </p:spPr>
        <p:txBody>
          <a:bodyPr vert="horz" wrap="square" lIns="0" tIns="10795" rIns="0" bIns="0" rtlCol="0">
            <a:spAutoFit/>
          </a:bodyPr>
          <a:lstStyle/>
          <a:p>
            <a:pPr marL="15240" marR="5080" algn="just">
              <a:lnSpc>
                <a:spcPct val="100699"/>
              </a:lnSpc>
              <a:spcBef>
                <a:spcPts val="85"/>
              </a:spcBef>
            </a:pPr>
            <a:r>
              <a:rPr sz="1800" spc="-5" dirty="0">
                <a:latin typeface="Times New Roman" pitchFamily="18" charset="0"/>
                <a:cs typeface="Times New Roman" pitchFamily="18" charset="0"/>
              </a:rPr>
              <a:t>consideration for the public health </a:t>
            </a:r>
            <a:r>
              <a:rPr sz="1800" spc="-5">
                <a:latin typeface="Times New Roman" pitchFamily="18" charset="0"/>
                <a:cs typeface="Times New Roman" pitchFamily="18" charset="0"/>
              </a:rPr>
              <a:t>and </a:t>
            </a:r>
            <a:r>
              <a:rPr sz="1800" spc="-5" smtClean="0">
                <a:latin typeface="Times New Roman" pitchFamily="18" charset="0"/>
                <a:cs typeface="Times New Roman" pitchFamily="18" charset="0"/>
              </a:rPr>
              <a:t>safety</a:t>
            </a:r>
            <a:r>
              <a:rPr lang="en-IN" sz="18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and </a:t>
            </a:r>
            <a:r>
              <a:rPr sz="1800" spc="-5" dirty="0">
                <a:latin typeface="Times New Roman" pitchFamily="18" charset="0"/>
                <a:cs typeface="Times New Roman" pitchFamily="18" charset="0"/>
              </a:rPr>
              <a:t>the cultural</a:t>
            </a:r>
            <a:r>
              <a:rPr sz="1800" spc="-5">
                <a:latin typeface="Times New Roman" pitchFamily="18" charset="0"/>
                <a:cs typeface="Times New Roman" pitchFamily="18" charset="0"/>
              </a:rPr>
              <a:t>,  </a:t>
            </a:r>
            <a:r>
              <a:rPr sz="1800" spc="-5" smtClean="0">
                <a:latin typeface="Times New Roman" pitchFamily="18" charset="0"/>
                <a:cs typeface="Times New Roman" pitchFamily="18" charset="0"/>
              </a:rPr>
              <a:t>soci</a:t>
            </a:r>
            <a:r>
              <a:rPr lang="en-IN" sz="1800" spc="-5" dirty="0" smtClean="0">
                <a:latin typeface="Times New Roman" pitchFamily="18" charset="0"/>
                <a:cs typeface="Times New Roman" pitchFamily="18" charset="0"/>
              </a:rPr>
              <a:t>a</a:t>
            </a:r>
            <a:r>
              <a:rPr sz="1800" spc="-5" smtClean="0">
                <a:latin typeface="Times New Roman" pitchFamily="18" charset="0"/>
                <a:cs typeface="Times New Roman" pitchFamily="18" charset="0"/>
              </a:rPr>
              <a:t>l</a:t>
            </a:r>
            <a:r>
              <a:rPr sz="1800" spc="-5" dirty="0">
                <a:latin typeface="Times New Roman" pitchFamily="18" charset="0"/>
                <a:cs typeface="Times New Roman" pitchFamily="18" charset="0"/>
              </a:rPr>
              <a:t>, and environmental</a:t>
            </a:r>
            <a:r>
              <a:rPr sz="1800" spc="-15" dirty="0">
                <a:latin typeface="Times New Roman" pitchFamily="18" charset="0"/>
                <a:cs typeface="Times New Roman" pitchFamily="18" charset="0"/>
              </a:rPr>
              <a:t> </a:t>
            </a:r>
            <a:r>
              <a:rPr sz="1800" spc="-5" dirty="0">
                <a:latin typeface="Times New Roman" pitchFamily="18" charset="0"/>
                <a:cs typeface="Times New Roman" pitchFamily="18" charset="0"/>
              </a:rPr>
              <a:t>considerations.</a:t>
            </a:r>
            <a:endParaRPr sz="1800" dirty="0">
              <a:latin typeface="Times New Roman" pitchFamily="18" charset="0"/>
              <a:cs typeface="Times New Roman" pitchFamily="18" charset="0"/>
            </a:endParaRPr>
          </a:p>
          <a:p>
            <a:pPr marL="12700" marR="6350" algn="just">
              <a:lnSpc>
                <a:spcPct val="100699"/>
              </a:lnSpc>
              <a:spcBef>
                <a:spcPts val="825"/>
              </a:spcBef>
            </a:pPr>
            <a:r>
              <a:rPr sz="1800" b="1" i="1" spc="-5" dirty="0">
                <a:latin typeface="Times New Roman" pitchFamily="18" charset="0"/>
                <a:cs typeface="Times New Roman" pitchFamily="18" charset="0"/>
              </a:rPr>
              <a:t>Conduct investigations of complex </a:t>
            </a:r>
            <a:r>
              <a:rPr sz="1800" b="1" i="1" dirty="0">
                <a:latin typeface="Times New Roman" pitchFamily="18" charset="0"/>
                <a:cs typeface="Times New Roman" pitchFamily="18" charset="0"/>
              </a:rPr>
              <a:t>problems: </a:t>
            </a:r>
            <a:r>
              <a:rPr sz="1800" spc="-5" dirty="0">
                <a:latin typeface="Times New Roman" pitchFamily="18" charset="0"/>
                <a:cs typeface="Times New Roman" pitchFamily="18" charset="0"/>
              </a:rPr>
              <a:t>Use research-based  knowledge and research methods including design of  experiments, analysis and interpretation of data, and synthesis of  the information to provide valid</a:t>
            </a:r>
            <a:r>
              <a:rPr sz="1800" spc="-15" dirty="0">
                <a:latin typeface="Times New Roman" pitchFamily="18" charset="0"/>
                <a:cs typeface="Times New Roman" pitchFamily="18" charset="0"/>
              </a:rPr>
              <a:t> </a:t>
            </a:r>
            <a:r>
              <a:rPr sz="1800" spc="-5">
                <a:latin typeface="Times New Roman" pitchFamily="18" charset="0"/>
                <a:cs typeface="Times New Roman" pitchFamily="18" charset="0"/>
              </a:rPr>
              <a:t>conclusions</a:t>
            </a:r>
            <a:r>
              <a:rPr sz="1800" spc="-5" smtClean="0">
                <a:latin typeface="Times New Roman" pitchFamily="18" charset="0"/>
                <a:cs typeface="Times New Roman" pitchFamily="18" charset="0"/>
              </a:rPr>
              <a:t>.</a:t>
            </a:r>
            <a:endParaRPr lang="en-IN" sz="1800" spc="-5" dirty="0" smtClean="0">
              <a:latin typeface="Times New Roman" pitchFamily="18" charset="0"/>
              <a:cs typeface="Times New Roman" pitchFamily="18" charset="0"/>
            </a:endParaRPr>
          </a:p>
          <a:p>
            <a:pPr marL="12700" marR="6350" algn="just">
              <a:lnSpc>
                <a:spcPct val="100699"/>
              </a:lnSpc>
              <a:spcBef>
                <a:spcPts val="825"/>
              </a:spcBef>
            </a:pPr>
            <a:r>
              <a:rPr lang="en-IN" b="1" i="1" spc="-5" dirty="0" smtClean="0">
                <a:latin typeface="Times New Roman" pitchFamily="18" charset="0"/>
                <a:cs typeface="Times New Roman" pitchFamily="18" charset="0"/>
              </a:rPr>
              <a:t>Modern tool usage: </a:t>
            </a:r>
            <a:r>
              <a:rPr lang="en-IN" spc="-5" dirty="0" smtClean="0">
                <a:latin typeface="Times New Roman" pitchFamily="18" charset="0"/>
                <a:cs typeface="Times New Roman" pitchFamily="18" charset="0"/>
              </a:rPr>
              <a:t>Create, select, and apply appropriate  techniques, resources, and modern engineering and IT tools  including prediction and modelling to complex engineering activities  with an understanding of the</a:t>
            </a:r>
            <a:r>
              <a:rPr lang="en-IN" spc="-15" dirty="0" smtClean="0">
                <a:latin typeface="Times New Roman" pitchFamily="18" charset="0"/>
                <a:cs typeface="Times New Roman" pitchFamily="18" charset="0"/>
              </a:rPr>
              <a:t> </a:t>
            </a:r>
            <a:r>
              <a:rPr lang="en-IN" spc="-5" dirty="0" smtClean="0">
                <a:latin typeface="Times New Roman" pitchFamily="18" charset="0"/>
                <a:cs typeface="Times New Roman" pitchFamily="18" charset="0"/>
              </a:rPr>
              <a:t>limitations.</a:t>
            </a:r>
            <a:endParaRPr sz="1800" dirty="0">
              <a:latin typeface="Times New Roman" pitchFamily="18" charset="0"/>
              <a:cs typeface="Times New Roman" pitchFamily="18" charset="0"/>
            </a:endParaRPr>
          </a:p>
          <a:p>
            <a:pPr marL="12700" marR="10160" algn="just"/>
            <a:r>
              <a:rPr sz="1800" b="1" i="1" spc="-5" dirty="0">
                <a:latin typeface="Times New Roman" pitchFamily="18" charset="0"/>
                <a:cs typeface="Times New Roman" pitchFamily="18" charset="0"/>
              </a:rPr>
              <a:t>The engineer and society</a:t>
            </a:r>
            <a:r>
              <a:rPr sz="1800" b="1" spc="-5" dirty="0">
                <a:latin typeface="Times New Roman" pitchFamily="18" charset="0"/>
                <a:cs typeface="Times New Roman" pitchFamily="18" charset="0"/>
              </a:rPr>
              <a:t>: </a:t>
            </a:r>
            <a:r>
              <a:rPr sz="1800" spc="-5" dirty="0">
                <a:latin typeface="Times New Roman" pitchFamily="18" charset="0"/>
                <a:cs typeface="Times New Roman" pitchFamily="18" charset="0"/>
              </a:rPr>
              <a:t>Apply reasoning informed by the  contextual knowledge to assess societal, health, safety, legal and  cultural issues and the consequent responsibilities relevant to the  professional engineering</a:t>
            </a:r>
            <a:r>
              <a:rPr sz="1800" spc="-10" dirty="0">
                <a:latin typeface="Times New Roman" pitchFamily="18" charset="0"/>
                <a:cs typeface="Times New Roman" pitchFamily="18" charset="0"/>
              </a:rPr>
              <a:t> </a:t>
            </a:r>
            <a:r>
              <a:rPr sz="1800" spc="-5" dirty="0">
                <a:latin typeface="Times New Roman" pitchFamily="18" charset="0"/>
                <a:cs typeface="Times New Roman" pitchFamily="18" charset="0"/>
              </a:rPr>
              <a:t>practice.</a:t>
            </a:r>
            <a:endParaRPr sz="1800" dirty="0">
              <a:latin typeface="Times New Roman" pitchFamily="18" charset="0"/>
              <a:cs typeface="Times New Roman" pitchFamily="18" charset="0"/>
            </a:endParaRPr>
          </a:p>
          <a:p>
            <a:pPr marL="12700" marR="8890" algn="just">
              <a:lnSpc>
                <a:spcPct val="100699"/>
              </a:lnSpc>
            </a:pPr>
            <a:endParaRPr sz="1800" dirty="0">
              <a:latin typeface="Times New Roman" pitchFamily="18" charset="0"/>
              <a:cs typeface="Times New Roman" pitchFamily="18" charset="0"/>
            </a:endParaRPr>
          </a:p>
        </p:txBody>
      </p:sp>
      <p:sp>
        <p:nvSpPr>
          <p:cNvPr id="11" name="object 11"/>
          <p:cNvSpPr/>
          <p:nvPr/>
        </p:nvSpPr>
        <p:spPr>
          <a:xfrm>
            <a:off x="285728" y="1400152"/>
            <a:ext cx="6248400" cy="1905"/>
          </a:xfrm>
          <a:custGeom>
            <a:avLst/>
            <a:gdLst/>
            <a:ahLst/>
            <a:cxnLst/>
            <a:rect l="l" t="t" r="r" b="b"/>
            <a:pathLst>
              <a:path w="6248400" h="1905">
                <a:moveTo>
                  <a:pt x="0" y="0"/>
                </a:moveTo>
                <a:lnTo>
                  <a:pt x="6248387" y="1587"/>
                </a:lnTo>
              </a:path>
            </a:pathLst>
          </a:custGeom>
          <a:ln w="9524">
            <a:solidFill>
              <a:srgbClr val="000000"/>
            </a:solidFill>
          </a:ln>
        </p:spPr>
        <p:txBody>
          <a:bodyPr wrap="square" lIns="0" tIns="0" rIns="0" bIns="0" rtlCol="0"/>
          <a:lstStyle/>
          <a:p>
            <a:endParaRPr dirty="0"/>
          </a:p>
        </p:txBody>
      </p:sp>
      <p:sp>
        <p:nvSpPr>
          <p:cNvPr id="13" name="TextBox 12"/>
          <p:cNvSpPr txBox="1"/>
          <p:nvPr/>
        </p:nvSpPr>
        <p:spPr>
          <a:xfrm>
            <a:off x="428604" y="185706"/>
            <a:ext cx="642942" cy="523220"/>
          </a:xfrm>
          <a:prstGeom prst="rect">
            <a:avLst/>
          </a:prstGeom>
          <a:noFill/>
        </p:spPr>
        <p:txBody>
          <a:bodyPr wrap="square" rtlCol="0">
            <a:spAutoFit/>
          </a:bodyPr>
          <a:lstStyle/>
          <a:p>
            <a:r>
              <a:rPr lang="en-IN" sz="1400" b="1" dirty="0" smtClean="0"/>
              <a:t>TELSA</a:t>
            </a:r>
          </a:p>
          <a:p>
            <a:r>
              <a:rPr lang="en-IN" sz="1400" b="1" dirty="0" smtClean="0"/>
              <a:t>03/18</a:t>
            </a:r>
            <a:endParaRPr lang="en-IN" sz="1400" b="1"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857986" cy="51002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510028"/>
            <a:ext cx="6858000" cy="0"/>
          </a:xfrm>
          <a:custGeom>
            <a:avLst/>
            <a:gdLst/>
            <a:ahLst/>
            <a:cxnLst/>
            <a:rect l="l" t="t" r="r" b="b"/>
            <a:pathLst>
              <a:path w="6858000">
                <a:moveTo>
                  <a:pt x="6857986" y="0"/>
                </a:moveTo>
                <a:lnTo>
                  <a:pt x="0" y="0"/>
                </a:lnTo>
              </a:path>
            </a:pathLst>
          </a:custGeom>
          <a:ln w="19024">
            <a:solidFill>
              <a:srgbClr val="FDFDFD"/>
            </a:solidFill>
          </a:ln>
        </p:spPr>
        <p:txBody>
          <a:bodyPr wrap="square" lIns="0" tIns="0" rIns="0" bIns="0" rtlCol="0"/>
          <a:lstStyle/>
          <a:p>
            <a:endParaRPr dirty="0"/>
          </a:p>
        </p:txBody>
      </p:sp>
      <p:sp>
        <p:nvSpPr>
          <p:cNvPr id="4" name="object 4"/>
          <p:cNvSpPr txBox="1"/>
          <p:nvPr/>
        </p:nvSpPr>
        <p:spPr>
          <a:xfrm>
            <a:off x="3388362" y="9122922"/>
            <a:ext cx="64769" cy="127000"/>
          </a:xfrm>
          <a:prstGeom prst="rect">
            <a:avLst/>
          </a:prstGeom>
        </p:spPr>
        <p:txBody>
          <a:bodyPr vert="horz" wrap="square" lIns="0" tIns="0" rIns="0" bIns="0" rtlCol="0">
            <a:spAutoFit/>
          </a:bodyPr>
          <a:lstStyle/>
          <a:p>
            <a:pPr>
              <a:lnSpc>
                <a:spcPts val="950"/>
              </a:lnSpc>
            </a:pPr>
            <a:r>
              <a:rPr sz="1000" b="1" dirty="0">
                <a:solidFill>
                  <a:srgbClr val="363434"/>
                </a:solidFill>
                <a:latin typeface="Calibri"/>
                <a:cs typeface="Calibri"/>
              </a:rPr>
              <a:t>4</a:t>
            </a:r>
            <a:endParaRPr sz="1000" dirty="0">
              <a:latin typeface="Calibri"/>
              <a:cs typeface="Calibri"/>
            </a:endParaRPr>
          </a:p>
        </p:txBody>
      </p:sp>
      <p:sp>
        <p:nvSpPr>
          <p:cNvPr id="5" name="object 5"/>
          <p:cNvSpPr/>
          <p:nvPr/>
        </p:nvSpPr>
        <p:spPr>
          <a:xfrm>
            <a:off x="0" y="6184887"/>
            <a:ext cx="6857986" cy="3238493"/>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0" y="0"/>
            <a:ext cx="1343032" cy="952498"/>
          </a:xfrm>
          <a:prstGeom prst="rect">
            <a:avLst/>
          </a:prstGeom>
          <a:blipFill>
            <a:blip r:embed="rId4" cstate="print"/>
            <a:stretch>
              <a:fillRect/>
            </a:stretch>
          </a:blipFill>
        </p:spPr>
        <p:txBody>
          <a:bodyPr wrap="square" lIns="0" tIns="0" rIns="0" bIns="0" rtlCol="0"/>
          <a:lstStyle/>
          <a:p>
            <a:endParaRPr dirty="0"/>
          </a:p>
        </p:txBody>
      </p:sp>
      <p:sp>
        <p:nvSpPr>
          <p:cNvPr id="7" name="object 7"/>
          <p:cNvSpPr txBox="1"/>
          <p:nvPr/>
        </p:nvSpPr>
        <p:spPr>
          <a:xfrm>
            <a:off x="241300" y="224408"/>
            <a:ext cx="6391273" cy="6874702"/>
          </a:xfrm>
          <a:prstGeom prst="rect">
            <a:avLst/>
          </a:prstGeom>
        </p:spPr>
        <p:txBody>
          <a:bodyPr vert="horz" wrap="square" lIns="0" tIns="12700" rIns="0" bIns="0" rtlCol="0">
            <a:spAutoFit/>
          </a:bodyPr>
          <a:lstStyle/>
          <a:p>
            <a:pPr marL="217170" marR="5700395" indent="-40640">
              <a:lnSpc>
                <a:spcPct val="106600"/>
              </a:lnSpc>
              <a:spcBef>
                <a:spcPts val="100"/>
              </a:spcBef>
            </a:pPr>
            <a:r>
              <a:rPr sz="1400" b="1" spc="-5">
                <a:latin typeface="Calibri"/>
                <a:cs typeface="Calibri"/>
              </a:rPr>
              <a:t>TESLA  </a:t>
            </a:r>
            <a:r>
              <a:rPr lang="en-IN" sz="1400" b="1" spc="-5" dirty="0" smtClean="0">
                <a:latin typeface="Calibri"/>
                <a:cs typeface="Calibri"/>
              </a:rPr>
              <a:t>03</a:t>
            </a:r>
            <a:r>
              <a:rPr sz="1400" b="1" spc="-5" smtClean="0">
                <a:latin typeface="Calibri"/>
                <a:cs typeface="Calibri"/>
              </a:rPr>
              <a:t>/1</a:t>
            </a:r>
            <a:r>
              <a:rPr lang="en-IN" sz="1400" b="1" spc="-5" dirty="0" smtClean="0">
                <a:latin typeface="Calibri"/>
                <a:cs typeface="Calibri"/>
              </a:rPr>
              <a:t>8</a:t>
            </a:r>
            <a:endParaRPr sz="1400" dirty="0">
              <a:latin typeface="Calibri"/>
              <a:cs typeface="Calibri"/>
            </a:endParaRPr>
          </a:p>
          <a:p>
            <a:pPr>
              <a:lnSpc>
                <a:spcPct val="100000"/>
              </a:lnSpc>
              <a:spcBef>
                <a:spcPts val="20"/>
              </a:spcBef>
            </a:pPr>
            <a:endParaRPr sz="1600" dirty="0">
              <a:latin typeface="Times New Roman"/>
              <a:cs typeface="Times New Roman"/>
            </a:endParaRPr>
          </a:p>
          <a:p>
            <a:pPr marL="12700" marR="8890" algn="just">
              <a:lnSpc>
                <a:spcPct val="100699"/>
              </a:lnSpc>
            </a:pPr>
            <a:r>
              <a:rPr lang="en-IN" b="1" i="1" spc="-5" dirty="0" smtClean="0">
                <a:latin typeface="Times New Roman" pitchFamily="18" charset="0"/>
                <a:cs typeface="Times New Roman" pitchFamily="18" charset="0"/>
              </a:rPr>
              <a:t>Environment and sustainability:</a:t>
            </a:r>
            <a:r>
              <a:rPr lang="en-IN" b="1" spc="-5" dirty="0" smtClean="0">
                <a:latin typeface="Times New Roman" pitchFamily="18" charset="0"/>
                <a:cs typeface="Times New Roman" pitchFamily="18" charset="0"/>
              </a:rPr>
              <a:t> </a:t>
            </a:r>
            <a:r>
              <a:rPr lang="en-IN" spc="-5" dirty="0" smtClean="0">
                <a:latin typeface="Times New Roman" pitchFamily="18" charset="0"/>
                <a:cs typeface="Times New Roman" pitchFamily="18" charset="0"/>
              </a:rPr>
              <a:t>Understand the impact of the  professional engineering solutions in societal and environmental  contexts and demonstrate the knowledge of and need for  sustainable</a:t>
            </a:r>
            <a:r>
              <a:rPr lang="en-IN" spc="-10" dirty="0" smtClean="0">
                <a:latin typeface="Times New Roman" pitchFamily="18" charset="0"/>
                <a:cs typeface="Times New Roman" pitchFamily="18" charset="0"/>
              </a:rPr>
              <a:t> </a:t>
            </a:r>
            <a:r>
              <a:rPr lang="en-IN" spc="-5" dirty="0" smtClean="0">
                <a:latin typeface="Times New Roman" pitchFamily="18" charset="0"/>
                <a:cs typeface="Times New Roman" pitchFamily="18" charset="0"/>
              </a:rPr>
              <a:t>development.</a:t>
            </a:r>
            <a:endParaRPr lang="en-IN" dirty="0" smtClean="0">
              <a:latin typeface="Times New Roman" pitchFamily="18" charset="0"/>
              <a:cs typeface="Times New Roman" pitchFamily="18" charset="0"/>
            </a:endParaRPr>
          </a:p>
          <a:p>
            <a:pPr marL="12700" marR="19685" algn="just">
              <a:lnSpc>
                <a:spcPct val="100699"/>
              </a:lnSpc>
            </a:pPr>
            <a:r>
              <a:rPr lang="en-IN" b="1" i="1" spc="-5" dirty="0" smtClean="0">
                <a:latin typeface="Times New Roman" pitchFamily="18" charset="0"/>
                <a:cs typeface="Times New Roman" pitchFamily="18" charset="0"/>
              </a:rPr>
              <a:t>Ethics:</a:t>
            </a:r>
            <a:r>
              <a:rPr lang="en-IN" b="1" spc="-5" dirty="0" smtClean="0">
                <a:latin typeface="Times New Roman" pitchFamily="18" charset="0"/>
                <a:cs typeface="Times New Roman" pitchFamily="18" charset="0"/>
              </a:rPr>
              <a:t> </a:t>
            </a:r>
            <a:r>
              <a:rPr lang="en-IN" spc="-5" dirty="0" smtClean="0">
                <a:latin typeface="Times New Roman" pitchFamily="18" charset="0"/>
                <a:cs typeface="Times New Roman" pitchFamily="18" charset="0"/>
              </a:rPr>
              <a:t>Apply ethical principles and commit to professional ethics,   responsibilities and norms of the engineering</a:t>
            </a:r>
            <a:r>
              <a:rPr lang="en-IN" spc="-30" dirty="0" smtClean="0">
                <a:latin typeface="Times New Roman" pitchFamily="18" charset="0"/>
                <a:cs typeface="Times New Roman" pitchFamily="18" charset="0"/>
              </a:rPr>
              <a:t> </a:t>
            </a:r>
            <a:r>
              <a:rPr lang="en-IN" spc="-5" dirty="0" smtClean="0">
                <a:latin typeface="Times New Roman" pitchFamily="18" charset="0"/>
                <a:cs typeface="Times New Roman" pitchFamily="18" charset="0"/>
              </a:rPr>
              <a:t>practice.</a:t>
            </a:r>
            <a:endParaRPr lang="en-IN" dirty="0" smtClean="0">
              <a:latin typeface="Times New Roman" pitchFamily="18" charset="0"/>
              <a:cs typeface="Times New Roman" pitchFamily="18" charset="0"/>
            </a:endParaRPr>
          </a:p>
          <a:p>
            <a:pPr marL="12700" marR="5715" algn="just">
              <a:lnSpc>
                <a:spcPct val="100699"/>
              </a:lnSpc>
            </a:pPr>
            <a:r>
              <a:rPr sz="1800" b="1" i="1" spc="-5" smtClean="0">
                <a:latin typeface="Times New Roman" pitchFamily="18" charset="0"/>
                <a:cs typeface="Times New Roman" pitchFamily="18" charset="0"/>
              </a:rPr>
              <a:t>Individual </a:t>
            </a:r>
            <a:r>
              <a:rPr sz="1800" b="1" i="1" spc="-5" dirty="0">
                <a:latin typeface="Times New Roman" pitchFamily="18" charset="0"/>
                <a:cs typeface="Times New Roman" pitchFamily="18" charset="0"/>
              </a:rPr>
              <a:t>and team work: </a:t>
            </a:r>
            <a:r>
              <a:rPr sz="1800" spc="-5" dirty="0">
                <a:latin typeface="Times New Roman" pitchFamily="18" charset="0"/>
                <a:cs typeface="Times New Roman" pitchFamily="18" charset="0"/>
              </a:rPr>
              <a:t>Function effectively as </a:t>
            </a:r>
            <a:r>
              <a:rPr sz="1800" spc="-5">
                <a:latin typeface="Times New Roman" pitchFamily="18" charset="0"/>
                <a:cs typeface="Times New Roman" pitchFamily="18" charset="0"/>
              </a:rPr>
              <a:t>an </a:t>
            </a:r>
            <a:r>
              <a:rPr sz="1800" spc="-5" smtClean="0">
                <a:latin typeface="Times New Roman" pitchFamily="18" charset="0"/>
                <a:cs typeface="Times New Roman" pitchFamily="18" charset="0"/>
              </a:rPr>
              <a:t>individual and </a:t>
            </a:r>
            <a:r>
              <a:rPr sz="1800" spc="-5" dirty="0">
                <a:latin typeface="Times New Roman" pitchFamily="18" charset="0"/>
                <a:cs typeface="Times New Roman" pitchFamily="18" charset="0"/>
              </a:rPr>
              <a:t>as </a:t>
            </a:r>
            <a:r>
              <a:rPr sz="1800" dirty="0">
                <a:latin typeface="Times New Roman" pitchFamily="18" charset="0"/>
                <a:cs typeface="Times New Roman" pitchFamily="18" charset="0"/>
              </a:rPr>
              <a:t>a </a:t>
            </a:r>
            <a:r>
              <a:rPr sz="1800" spc="-5" dirty="0">
                <a:latin typeface="Times New Roman" pitchFamily="18" charset="0"/>
                <a:cs typeface="Times New Roman" pitchFamily="18" charset="0"/>
              </a:rPr>
              <a:t>member or leader in diverse teams, and in  multidisciplinary</a:t>
            </a:r>
            <a:r>
              <a:rPr sz="1800" spc="-10" dirty="0">
                <a:latin typeface="Times New Roman" pitchFamily="18" charset="0"/>
                <a:cs typeface="Times New Roman" pitchFamily="18" charset="0"/>
              </a:rPr>
              <a:t> </a:t>
            </a:r>
            <a:r>
              <a:rPr sz="1800" spc="-5" dirty="0">
                <a:latin typeface="Times New Roman" pitchFamily="18" charset="0"/>
                <a:cs typeface="Times New Roman" pitchFamily="18" charset="0"/>
              </a:rPr>
              <a:t>settings.</a:t>
            </a:r>
            <a:endParaRPr sz="1800" dirty="0">
              <a:latin typeface="Times New Roman" pitchFamily="18" charset="0"/>
              <a:cs typeface="Times New Roman" pitchFamily="18" charset="0"/>
            </a:endParaRPr>
          </a:p>
          <a:p>
            <a:pPr marL="12700" marR="6350" algn="just">
              <a:lnSpc>
                <a:spcPct val="100699"/>
              </a:lnSpc>
            </a:pPr>
            <a:r>
              <a:rPr sz="1800" b="1" i="1" spc="-5" smtClean="0">
                <a:latin typeface="Times New Roman" pitchFamily="18" charset="0"/>
                <a:cs typeface="Times New Roman" pitchFamily="18" charset="0"/>
              </a:rPr>
              <a:t>Communication</a:t>
            </a:r>
            <a:r>
              <a:rPr lang="en-IN" b="1" i="1" spc="-5" dirty="0" smtClean="0">
                <a:latin typeface="Times New Roman" pitchFamily="18" charset="0"/>
                <a:cs typeface="Times New Roman" pitchFamily="18" charset="0"/>
              </a:rPr>
              <a:t>:</a:t>
            </a:r>
            <a:r>
              <a:rPr sz="1800" i="1" spc="-5" smtClean="0">
                <a:latin typeface="Times New Roman" pitchFamily="18" charset="0"/>
                <a:cs typeface="Times New Roman" pitchFamily="18" charset="0"/>
              </a:rPr>
              <a:t> </a:t>
            </a:r>
            <a:r>
              <a:rPr sz="1800" spc="-5" dirty="0">
                <a:latin typeface="Times New Roman" pitchFamily="18" charset="0"/>
                <a:cs typeface="Times New Roman" pitchFamily="18" charset="0"/>
              </a:rPr>
              <a:t>Communicate effectively on complex engineering  activities with the engineering community and with society at large,  such as, being able to comprehend and write effective reports and  design documentation, make </a:t>
            </a:r>
            <a:r>
              <a:rPr sz="1800" spc="-5">
                <a:latin typeface="Times New Roman" pitchFamily="18" charset="0"/>
                <a:cs typeface="Times New Roman" pitchFamily="18" charset="0"/>
              </a:rPr>
              <a:t>effective </a:t>
            </a:r>
            <a:r>
              <a:rPr sz="1800" spc="-5" smtClean="0">
                <a:latin typeface="Times New Roman" pitchFamily="18" charset="0"/>
                <a:cs typeface="Times New Roman" pitchFamily="18" charset="0"/>
              </a:rPr>
              <a:t>presentations</a:t>
            </a:r>
            <a:r>
              <a:rPr lang="en-IN" sz="18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and </a:t>
            </a:r>
            <a:r>
              <a:rPr sz="1800" spc="-5" dirty="0">
                <a:latin typeface="Times New Roman" pitchFamily="18" charset="0"/>
                <a:cs typeface="Times New Roman" pitchFamily="18" charset="0"/>
              </a:rPr>
              <a:t>give and  receive clear</a:t>
            </a:r>
            <a:r>
              <a:rPr sz="1800" spc="-10" dirty="0">
                <a:latin typeface="Times New Roman" pitchFamily="18" charset="0"/>
                <a:cs typeface="Times New Roman" pitchFamily="18" charset="0"/>
              </a:rPr>
              <a:t> </a:t>
            </a:r>
            <a:r>
              <a:rPr sz="1800" spc="-5" dirty="0">
                <a:latin typeface="Times New Roman" pitchFamily="18" charset="0"/>
                <a:cs typeface="Times New Roman" pitchFamily="18" charset="0"/>
              </a:rPr>
              <a:t>instructions.</a:t>
            </a:r>
            <a:endParaRPr sz="1800" dirty="0">
              <a:latin typeface="Times New Roman" pitchFamily="18" charset="0"/>
              <a:cs typeface="Times New Roman" pitchFamily="18" charset="0"/>
            </a:endParaRPr>
          </a:p>
          <a:p>
            <a:pPr marL="12700" marR="8255" algn="just">
              <a:lnSpc>
                <a:spcPct val="100699"/>
              </a:lnSpc>
            </a:pPr>
            <a:r>
              <a:rPr sz="1800" b="1" i="1" spc="-5" dirty="0">
                <a:latin typeface="Times New Roman" pitchFamily="18" charset="0"/>
                <a:cs typeface="Times New Roman" pitchFamily="18" charset="0"/>
              </a:rPr>
              <a:t>Project management and finance: </a:t>
            </a:r>
            <a:r>
              <a:rPr sz="1800" spc="-5" dirty="0">
                <a:latin typeface="Times New Roman" pitchFamily="18" charset="0"/>
                <a:cs typeface="Times New Roman" pitchFamily="18" charset="0"/>
              </a:rPr>
              <a:t>Demonstrate knowledge and  understanding of the engineering and management principles and  apply these to one’s own work, as </a:t>
            </a:r>
            <a:r>
              <a:rPr sz="1800" dirty="0">
                <a:latin typeface="Times New Roman" pitchFamily="18" charset="0"/>
                <a:cs typeface="Times New Roman" pitchFamily="18" charset="0"/>
              </a:rPr>
              <a:t>a </a:t>
            </a:r>
            <a:r>
              <a:rPr sz="1800" spc="-5" dirty="0">
                <a:latin typeface="Times New Roman" pitchFamily="18" charset="0"/>
                <a:cs typeface="Times New Roman" pitchFamily="18" charset="0"/>
              </a:rPr>
              <a:t>member and leader in </a:t>
            </a:r>
            <a:r>
              <a:rPr sz="1800" dirty="0">
                <a:latin typeface="Times New Roman" pitchFamily="18" charset="0"/>
                <a:cs typeface="Times New Roman" pitchFamily="18" charset="0"/>
              </a:rPr>
              <a:t>a </a:t>
            </a:r>
            <a:r>
              <a:rPr sz="1800" spc="-5" dirty="0">
                <a:latin typeface="Times New Roman" pitchFamily="18" charset="0"/>
                <a:cs typeface="Times New Roman" pitchFamily="18" charset="0"/>
              </a:rPr>
              <a:t>team,  to manage projects and in multidisciplinary</a:t>
            </a:r>
            <a:r>
              <a:rPr sz="1800" spc="-25" dirty="0">
                <a:latin typeface="Times New Roman" pitchFamily="18" charset="0"/>
                <a:cs typeface="Times New Roman" pitchFamily="18" charset="0"/>
              </a:rPr>
              <a:t> </a:t>
            </a:r>
            <a:r>
              <a:rPr sz="1800" spc="-5" dirty="0">
                <a:latin typeface="Times New Roman" pitchFamily="18" charset="0"/>
                <a:cs typeface="Times New Roman" pitchFamily="18" charset="0"/>
              </a:rPr>
              <a:t>environments.</a:t>
            </a:r>
            <a:endParaRPr sz="1800" dirty="0">
              <a:latin typeface="Times New Roman" pitchFamily="18" charset="0"/>
              <a:cs typeface="Times New Roman" pitchFamily="18" charset="0"/>
            </a:endParaRPr>
          </a:p>
          <a:p>
            <a:pPr marL="12700" marR="5080" algn="just">
              <a:lnSpc>
                <a:spcPct val="100699"/>
              </a:lnSpc>
            </a:pPr>
            <a:r>
              <a:rPr sz="1800" b="1" i="1" spc="-5" dirty="0">
                <a:latin typeface="Times New Roman" pitchFamily="18" charset="0"/>
                <a:cs typeface="Times New Roman" pitchFamily="18" charset="0"/>
              </a:rPr>
              <a:t>Life-long learning: </a:t>
            </a:r>
            <a:r>
              <a:rPr sz="1800" spc="-5" dirty="0">
                <a:latin typeface="Times New Roman" pitchFamily="18" charset="0"/>
                <a:cs typeface="Times New Roman" pitchFamily="18" charset="0"/>
              </a:rPr>
              <a:t>Recognize the need for, and have the  preparation and ability to engage in independent </a:t>
            </a:r>
            <a:r>
              <a:rPr sz="1800" spc="-5">
                <a:latin typeface="Times New Roman" pitchFamily="18" charset="0"/>
                <a:cs typeface="Times New Roman" pitchFamily="18" charset="0"/>
              </a:rPr>
              <a:t>and </a:t>
            </a:r>
            <a:r>
              <a:rPr sz="1800" spc="-5" smtClean="0">
                <a:latin typeface="Times New Roman" pitchFamily="18" charset="0"/>
                <a:cs typeface="Times New Roman" pitchFamily="18" charset="0"/>
              </a:rPr>
              <a:t>life-long</a:t>
            </a:r>
            <a:r>
              <a:rPr lang="en-IN" sz="1800" spc="-5" dirty="0" smtClean="0">
                <a:latin typeface="Times New Roman" pitchFamily="18" charset="0"/>
                <a:cs typeface="Times New Roman" pitchFamily="18" charset="0"/>
              </a:rPr>
              <a:t> </a:t>
            </a:r>
            <a:r>
              <a:rPr sz="1800" spc="-5" smtClean="0">
                <a:latin typeface="Times New Roman" pitchFamily="18" charset="0"/>
                <a:cs typeface="Times New Roman" pitchFamily="18" charset="0"/>
              </a:rPr>
              <a:t>learning </a:t>
            </a:r>
            <a:r>
              <a:rPr sz="1800" spc="-5" dirty="0">
                <a:latin typeface="Times New Roman" pitchFamily="18" charset="0"/>
                <a:cs typeface="Times New Roman" pitchFamily="18" charset="0"/>
              </a:rPr>
              <a:t>in the broadest context of technological</a:t>
            </a:r>
            <a:r>
              <a:rPr sz="1800" spc="-25" dirty="0">
                <a:latin typeface="Times New Roman" pitchFamily="18" charset="0"/>
                <a:cs typeface="Times New Roman" pitchFamily="18" charset="0"/>
              </a:rPr>
              <a:t> </a:t>
            </a:r>
            <a:r>
              <a:rPr sz="1800" spc="-5" dirty="0">
                <a:latin typeface="Times New Roman" pitchFamily="18" charset="0"/>
                <a:cs typeface="Times New Roman" pitchFamily="18" charset="0"/>
              </a:rPr>
              <a:t>change.</a:t>
            </a:r>
            <a:endParaRPr sz="1800" dirty="0">
              <a:latin typeface="Times New Roman" pitchFamily="18" charset="0"/>
              <a:cs typeface="Times New Roman" pitchFamily="18" charset="0"/>
            </a:endParaRPr>
          </a:p>
          <a:p>
            <a:pPr marL="12700" marR="8890" algn="just">
              <a:lnSpc>
                <a:spcPct val="100699"/>
              </a:lnSpc>
            </a:pPr>
            <a:endParaRPr sz="1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154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1412</TotalTime>
  <Words>3252</Words>
  <Application>Microsoft Office PowerPoint</Application>
  <PresentationFormat>Custom</PresentationFormat>
  <Paragraphs>271</Paragraphs>
  <Slides>25</Slides>
  <Notes>3</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Electrical Engineering Department JECRC, Jaipur</vt:lpstr>
      <vt:lpstr>Slide 2</vt:lpstr>
      <vt:lpstr>Slide 3</vt:lpstr>
      <vt:lpstr>Slide 4</vt:lpstr>
      <vt:lpstr>Slide 5</vt:lpstr>
      <vt:lpstr>Vision of the Institute</vt:lpstr>
      <vt:lpstr>Vision of Department </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Electrical Engineering Department JECRC , Jaipur</dc:title>
  <dc:creator>EE25</dc:creator>
  <cp:lastModifiedBy>Windows User</cp:lastModifiedBy>
  <cp:revision>634</cp:revision>
  <dcterms:created xsi:type="dcterms:W3CDTF">2017-10-03T04:23:59Z</dcterms:created>
  <dcterms:modified xsi:type="dcterms:W3CDTF">2018-04-27T11:26:17Z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2017-10-03T00:00:00Z</vt:filetime>
  </property>
  <property fmtid="{D5CDD505-2E9C-101B-9397-08002B2CF9AE}" pid="3" name="Creator">
    <vt:lpwstr>Google</vt:lpwstr>
  </property>
  <property fmtid="{D5CDD505-2E9C-101B-9397-08002B2CF9AE}" pid="4" name="LastSaved">
    <vt:filetime>2017-10-03T00:00:00Z</vt:filetime>
  </property>
</Properties>
</file>